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2"/>
  </p:notesMasterIdLst>
  <p:handoutMasterIdLst>
    <p:handoutMasterId r:id="rId23"/>
  </p:handoutMasterIdLst>
  <p:sldIdLst>
    <p:sldId id="274" r:id="rId3"/>
    <p:sldId id="270" r:id="rId4"/>
    <p:sldId id="257" r:id="rId5"/>
    <p:sldId id="258" r:id="rId6"/>
    <p:sldId id="273" r:id="rId7"/>
    <p:sldId id="259" r:id="rId8"/>
    <p:sldId id="264" r:id="rId9"/>
    <p:sldId id="268" r:id="rId10"/>
    <p:sldId id="263" r:id="rId11"/>
    <p:sldId id="260" r:id="rId12"/>
    <p:sldId id="272" r:id="rId13"/>
    <p:sldId id="275" r:id="rId14"/>
    <p:sldId id="267" r:id="rId15"/>
    <p:sldId id="276" r:id="rId16"/>
    <p:sldId id="269" r:id="rId17"/>
    <p:sldId id="262" r:id="rId18"/>
    <p:sldId id="265" r:id="rId19"/>
    <p:sldId id="266" r:id="rId20"/>
    <p:sldId id="261" r:id="rId21"/>
  </p:sldIdLst>
  <p:sldSz cx="10080625" cy="567055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18" y="-318"/>
      </p:cViewPr>
      <p:guideLst>
        <p:guide orient="horz" pos="1786"/>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69106" cy="355349"/>
          </a:xfrm>
          <a:prstGeom prst="rect">
            <a:avLst/>
          </a:prstGeom>
        </p:spPr>
        <p:txBody>
          <a:bodyPr vert="horz" lIns="84551" tIns="42276" rIns="84551" bIns="42276" rtlCol="0"/>
          <a:lstStyle>
            <a:lvl1pPr algn="l">
              <a:defRPr sz="1100"/>
            </a:lvl1pPr>
          </a:lstStyle>
          <a:p>
            <a:endParaRPr lang="en-US"/>
          </a:p>
        </p:txBody>
      </p:sp>
      <p:sp>
        <p:nvSpPr>
          <p:cNvPr id="3" name="Date Placeholder 2"/>
          <p:cNvSpPr>
            <a:spLocks noGrp="1"/>
          </p:cNvSpPr>
          <p:nvPr>
            <p:ph type="dt" sz="quarter" idx="1"/>
          </p:nvPr>
        </p:nvSpPr>
        <p:spPr>
          <a:xfrm>
            <a:off x="5317453" y="1"/>
            <a:ext cx="4069106" cy="355349"/>
          </a:xfrm>
          <a:prstGeom prst="rect">
            <a:avLst/>
          </a:prstGeom>
        </p:spPr>
        <p:txBody>
          <a:bodyPr vert="horz" lIns="84551" tIns="42276" rIns="84551" bIns="42276" rtlCol="0"/>
          <a:lstStyle>
            <a:lvl1pPr algn="r">
              <a:defRPr sz="1100"/>
            </a:lvl1pPr>
          </a:lstStyle>
          <a:p>
            <a:fld id="{7920AB6F-26F7-4576-B945-C2255FAE2AB7}" type="datetimeFigureOut">
              <a:rPr lang="en-US" smtClean="0"/>
              <a:t>8/22/2023</a:t>
            </a:fld>
            <a:endParaRPr lang="en-US"/>
          </a:p>
        </p:txBody>
      </p:sp>
      <p:sp>
        <p:nvSpPr>
          <p:cNvPr id="4" name="Footer Placeholder 3"/>
          <p:cNvSpPr>
            <a:spLocks noGrp="1"/>
          </p:cNvSpPr>
          <p:nvPr>
            <p:ph type="ftr" sz="quarter" idx="2"/>
          </p:nvPr>
        </p:nvSpPr>
        <p:spPr>
          <a:xfrm>
            <a:off x="1" y="6746007"/>
            <a:ext cx="4069106" cy="355349"/>
          </a:xfrm>
          <a:prstGeom prst="rect">
            <a:avLst/>
          </a:prstGeom>
        </p:spPr>
        <p:txBody>
          <a:bodyPr vert="horz" lIns="84551" tIns="42276" rIns="84551" bIns="42276" rtlCol="0" anchor="b"/>
          <a:lstStyle>
            <a:lvl1pPr algn="l">
              <a:defRPr sz="1100"/>
            </a:lvl1pPr>
          </a:lstStyle>
          <a:p>
            <a:endParaRPr lang="en-US"/>
          </a:p>
        </p:txBody>
      </p:sp>
      <p:sp>
        <p:nvSpPr>
          <p:cNvPr id="5" name="Slide Number Placeholder 4"/>
          <p:cNvSpPr>
            <a:spLocks noGrp="1"/>
          </p:cNvSpPr>
          <p:nvPr>
            <p:ph type="sldNum" sz="quarter" idx="3"/>
          </p:nvPr>
        </p:nvSpPr>
        <p:spPr>
          <a:xfrm>
            <a:off x="5317453" y="6746007"/>
            <a:ext cx="4069106" cy="355349"/>
          </a:xfrm>
          <a:prstGeom prst="rect">
            <a:avLst/>
          </a:prstGeom>
        </p:spPr>
        <p:txBody>
          <a:bodyPr vert="horz" lIns="84551" tIns="42276" rIns="84551" bIns="42276" rtlCol="0" anchor="b"/>
          <a:lstStyle>
            <a:lvl1pPr algn="r">
              <a:defRPr sz="1100"/>
            </a:lvl1pPr>
          </a:lstStyle>
          <a:p>
            <a:fld id="{6BB21D5F-D413-4AAA-B2E1-E3C9686D02E4}" type="slidenum">
              <a:rPr lang="en-US" smtClean="0"/>
              <a:t>‹#›</a:t>
            </a:fld>
            <a:endParaRPr lang="en-US"/>
          </a:p>
        </p:txBody>
      </p:sp>
    </p:spTree>
    <p:extLst>
      <p:ext uri="{BB962C8B-B14F-4D97-AF65-F5344CB8AC3E}">
        <p14:creationId xmlns:p14="http://schemas.microsoft.com/office/powerpoint/2010/main" val="678872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650" cy="354507"/>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idx="1"/>
          </p:nvPr>
        </p:nvSpPr>
        <p:spPr>
          <a:xfrm>
            <a:off x="5318273" y="1"/>
            <a:ext cx="4068650" cy="354507"/>
          </a:xfrm>
          <a:prstGeom prst="rect">
            <a:avLst/>
          </a:prstGeom>
        </p:spPr>
        <p:txBody>
          <a:bodyPr vert="horz" lIns="89136" tIns="44568" rIns="89136" bIns="44568" rtlCol="0"/>
          <a:lstStyle>
            <a:lvl1pPr algn="r">
              <a:defRPr sz="1200"/>
            </a:lvl1pPr>
          </a:lstStyle>
          <a:p>
            <a:fld id="{88E46622-96F7-457F-9A2A-139F8AD166B5}" type="datetimeFigureOut">
              <a:rPr lang="en-US" smtClean="0"/>
              <a:t>8/22/2023</a:t>
            </a:fld>
            <a:endParaRPr lang="en-US"/>
          </a:p>
        </p:txBody>
      </p:sp>
      <p:sp>
        <p:nvSpPr>
          <p:cNvPr id="4" name="Slide Image Placeholder 3"/>
          <p:cNvSpPr>
            <a:spLocks noGrp="1" noRot="1" noChangeAspect="1"/>
          </p:cNvSpPr>
          <p:nvPr>
            <p:ph type="sldImg" idx="2"/>
          </p:nvPr>
        </p:nvSpPr>
        <p:spPr>
          <a:xfrm>
            <a:off x="2325688" y="533400"/>
            <a:ext cx="4737100" cy="2663825"/>
          </a:xfrm>
          <a:prstGeom prst="rect">
            <a:avLst/>
          </a:prstGeom>
          <a:noFill/>
          <a:ln w="12700">
            <a:solidFill>
              <a:prstClr val="black"/>
            </a:solidFill>
          </a:ln>
        </p:spPr>
        <p:txBody>
          <a:bodyPr vert="horz" lIns="89136" tIns="44568" rIns="89136" bIns="44568" rtlCol="0" anchor="ctr"/>
          <a:lstStyle/>
          <a:p>
            <a:endParaRPr lang="en-US"/>
          </a:p>
        </p:txBody>
      </p:sp>
      <p:sp>
        <p:nvSpPr>
          <p:cNvPr id="5" name="Notes Placeholder 4"/>
          <p:cNvSpPr>
            <a:spLocks noGrp="1"/>
          </p:cNvSpPr>
          <p:nvPr>
            <p:ph type="body" sz="quarter" idx="3"/>
          </p:nvPr>
        </p:nvSpPr>
        <p:spPr>
          <a:xfrm>
            <a:off x="939159" y="3373985"/>
            <a:ext cx="7510159" cy="3195188"/>
          </a:xfrm>
          <a:prstGeom prst="rect">
            <a:avLst/>
          </a:prstGeom>
        </p:spPr>
        <p:txBody>
          <a:bodyPr vert="horz" lIns="89136" tIns="44568" rIns="89136" bIns="445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46428"/>
            <a:ext cx="4068650" cy="354507"/>
          </a:xfrm>
          <a:prstGeom prst="rect">
            <a:avLst/>
          </a:prstGeom>
        </p:spPr>
        <p:txBody>
          <a:bodyPr vert="horz" lIns="89136" tIns="44568" rIns="89136" bIns="44568" rtlCol="0" anchor="b"/>
          <a:lstStyle>
            <a:lvl1pPr algn="l">
              <a:defRPr sz="1200"/>
            </a:lvl1pPr>
          </a:lstStyle>
          <a:p>
            <a:endParaRPr lang="en-US"/>
          </a:p>
        </p:txBody>
      </p:sp>
      <p:sp>
        <p:nvSpPr>
          <p:cNvPr id="7" name="Slide Number Placeholder 6"/>
          <p:cNvSpPr>
            <a:spLocks noGrp="1"/>
          </p:cNvSpPr>
          <p:nvPr>
            <p:ph type="sldNum" sz="quarter" idx="5"/>
          </p:nvPr>
        </p:nvSpPr>
        <p:spPr>
          <a:xfrm>
            <a:off x="5318273" y="6746428"/>
            <a:ext cx="4068650" cy="354507"/>
          </a:xfrm>
          <a:prstGeom prst="rect">
            <a:avLst/>
          </a:prstGeom>
        </p:spPr>
        <p:txBody>
          <a:bodyPr vert="horz" lIns="89136" tIns="44568" rIns="89136" bIns="44568" rtlCol="0" anchor="b"/>
          <a:lstStyle>
            <a:lvl1pPr algn="r">
              <a:defRPr sz="1200"/>
            </a:lvl1pPr>
          </a:lstStyle>
          <a:p>
            <a:fld id="{9F6F6BAB-B627-4C1F-B56B-60A50DB7DF70}" type="slidenum">
              <a:rPr lang="en-US" smtClean="0"/>
              <a:t>‹#›</a:t>
            </a:fld>
            <a:endParaRPr lang="en-US"/>
          </a:p>
        </p:txBody>
      </p:sp>
    </p:spTree>
    <p:extLst>
      <p:ext uri="{BB962C8B-B14F-4D97-AF65-F5344CB8AC3E}">
        <p14:creationId xmlns:p14="http://schemas.microsoft.com/office/powerpoint/2010/main" val="289786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F6BAB-B627-4C1F-B56B-60A50DB7DF70}" type="slidenum">
              <a:rPr lang="en-US" smtClean="0"/>
              <a:t>8</a:t>
            </a:fld>
            <a:endParaRPr lang="en-US"/>
          </a:p>
        </p:txBody>
      </p:sp>
    </p:spTree>
    <p:extLst>
      <p:ext uri="{BB962C8B-B14F-4D97-AF65-F5344CB8AC3E}">
        <p14:creationId xmlns:p14="http://schemas.microsoft.com/office/powerpoint/2010/main" val="350654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F6BAB-B627-4C1F-B56B-60A50DB7DF70}" type="slidenum">
              <a:rPr lang="en-US" smtClean="0"/>
              <a:t>18</a:t>
            </a:fld>
            <a:endParaRPr lang="en-US"/>
          </a:p>
        </p:txBody>
      </p:sp>
    </p:spTree>
    <p:extLst>
      <p:ext uri="{BB962C8B-B14F-4D97-AF65-F5344CB8AC3E}">
        <p14:creationId xmlns:p14="http://schemas.microsoft.com/office/powerpoint/2010/main" val="167132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F6BAB-B627-4C1F-B56B-60A50DB7DF70}" type="slidenum">
              <a:rPr lang="en-US" smtClean="0"/>
              <a:t>19</a:t>
            </a:fld>
            <a:endParaRPr lang="en-US"/>
          </a:p>
        </p:txBody>
      </p:sp>
    </p:spTree>
    <p:extLst>
      <p:ext uri="{BB962C8B-B14F-4D97-AF65-F5344CB8AC3E}">
        <p14:creationId xmlns:p14="http://schemas.microsoft.com/office/powerpoint/2010/main" val="388101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25" name="PlaceHolder 2"/>
          <p:cNvSpPr>
            <a:spLocks noGrp="1"/>
          </p:cNvSpPr>
          <p:nvPr>
            <p:ph type="body"/>
          </p:nvPr>
        </p:nvSpPr>
        <p:spPr>
          <a:xfrm>
            <a:off x="504000" y="1368000"/>
            <a:ext cx="9071640" cy="1568160"/>
          </a:xfrm>
          <a:prstGeom prst="rect">
            <a:avLst/>
          </a:prstGeom>
        </p:spPr>
        <p:txBody>
          <a:bodyPr lIns="0" tIns="0" rIns="0" bIns="0">
            <a:normAutofit/>
          </a:bodyPr>
          <a:lstStyle/>
          <a:p>
            <a:endParaRPr lang="en-US" sz="3200" b="0" strike="noStrike" spc="-1">
              <a:latin typeface="Arial"/>
            </a:endParaRPr>
          </a:p>
        </p:txBody>
      </p:sp>
      <p:sp>
        <p:nvSpPr>
          <p:cNvPr id="26" name="PlaceHolder 3"/>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30"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
        <p:nvSpPr>
          <p:cNvPr id="31" name="PlaceHolder 5"/>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33" name="PlaceHolder 2"/>
          <p:cNvSpPr>
            <a:spLocks noGrp="1"/>
          </p:cNvSpPr>
          <p:nvPr>
            <p:ph type="body"/>
          </p:nvPr>
        </p:nvSpPr>
        <p:spPr>
          <a:xfrm>
            <a:off x="504000" y="1368000"/>
            <a:ext cx="2920680" cy="156816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3571200" y="1368000"/>
            <a:ext cx="2920680" cy="156816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6638040" y="1368000"/>
            <a:ext cx="2920680" cy="156816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6638040" y="3085560"/>
            <a:ext cx="2920680" cy="1568160"/>
          </a:xfrm>
          <a:prstGeom prst="rect">
            <a:avLst/>
          </a:prstGeom>
        </p:spPr>
        <p:txBody>
          <a:bodyPr lIns="0" tIns="0" rIns="0" bIns="0">
            <a:normAutofit/>
          </a:bodyPr>
          <a:lstStyle/>
          <a:p>
            <a:endParaRPr lang="en-US" sz="3200" b="0" strike="noStrike" spc="-1">
              <a:latin typeface="Arial"/>
            </a:endParaRPr>
          </a:p>
        </p:txBody>
      </p:sp>
      <p:sp>
        <p:nvSpPr>
          <p:cNvPr id="37" name="PlaceHolder 6"/>
          <p:cNvSpPr>
            <a:spLocks noGrp="1"/>
          </p:cNvSpPr>
          <p:nvPr>
            <p:ph type="body"/>
          </p:nvPr>
        </p:nvSpPr>
        <p:spPr>
          <a:xfrm>
            <a:off x="3571200" y="3085560"/>
            <a:ext cx="2920680" cy="1568160"/>
          </a:xfrm>
          <a:prstGeom prst="rect">
            <a:avLst/>
          </a:prstGeom>
        </p:spPr>
        <p:txBody>
          <a:bodyPr lIns="0" tIns="0" rIns="0" bIns="0">
            <a:normAutofit/>
          </a:bodyPr>
          <a:lstStyle/>
          <a:p>
            <a:endParaRPr lang="en-US" sz="3200" b="0" strike="noStrike" spc="-1">
              <a:latin typeface="Arial"/>
            </a:endParaRPr>
          </a:p>
        </p:txBody>
      </p:sp>
      <p:sp>
        <p:nvSpPr>
          <p:cNvPr id="38" name="PlaceHolder 7"/>
          <p:cNvSpPr>
            <a:spLocks noGrp="1"/>
          </p:cNvSpPr>
          <p:nvPr>
            <p:ph type="body"/>
          </p:nvPr>
        </p:nvSpPr>
        <p:spPr>
          <a:xfrm>
            <a:off x="504000" y="30855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subTitle"/>
          </p:nvPr>
        </p:nvSpPr>
        <p:spPr>
          <a:xfrm>
            <a:off x="504000" y="1368000"/>
            <a:ext cx="9071640" cy="32878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body"/>
          </p:nvPr>
        </p:nvSpPr>
        <p:spPr>
          <a:xfrm>
            <a:off x="504000" y="1368000"/>
            <a:ext cx="907164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48" name="PlaceHolder 3"/>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216000"/>
            <a:ext cx="7019640" cy="4338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52"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53" name="PlaceHolder 3"/>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
        <p:nvSpPr>
          <p:cNvPr id="54" name="PlaceHolder 4"/>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 name="PlaceHolder 2"/>
          <p:cNvSpPr>
            <a:spLocks noGrp="1"/>
          </p:cNvSpPr>
          <p:nvPr>
            <p:ph type="subTitle"/>
          </p:nvPr>
        </p:nvSpPr>
        <p:spPr>
          <a:xfrm>
            <a:off x="504000" y="1368000"/>
            <a:ext cx="9071640" cy="32878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56"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0"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4" name="PlaceHolder 2"/>
          <p:cNvSpPr>
            <a:spLocks noGrp="1"/>
          </p:cNvSpPr>
          <p:nvPr>
            <p:ph type="body"/>
          </p:nvPr>
        </p:nvSpPr>
        <p:spPr>
          <a:xfrm>
            <a:off x="504000" y="1368000"/>
            <a:ext cx="9071640" cy="156816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7"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68"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69"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
        <p:nvSpPr>
          <p:cNvPr id="70" name="PlaceHolder 5"/>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72" name="PlaceHolder 2"/>
          <p:cNvSpPr>
            <a:spLocks noGrp="1"/>
          </p:cNvSpPr>
          <p:nvPr>
            <p:ph type="body"/>
          </p:nvPr>
        </p:nvSpPr>
        <p:spPr>
          <a:xfrm>
            <a:off x="504000" y="1368000"/>
            <a:ext cx="2920680" cy="1568160"/>
          </a:xfrm>
          <a:prstGeom prst="rect">
            <a:avLst/>
          </a:prstGeom>
        </p:spPr>
        <p:txBody>
          <a:bodyPr lIns="0" tIns="0" rIns="0" bIns="0">
            <a:normAutofit/>
          </a:bodyPr>
          <a:lstStyle/>
          <a:p>
            <a:endParaRPr lang="en-US" sz="3200" b="0" strike="noStrike" spc="-1">
              <a:latin typeface="Arial"/>
            </a:endParaRPr>
          </a:p>
        </p:txBody>
      </p:sp>
      <p:sp>
        <p:nvSpPr>
          <p:cNvPr id="73" name="PlaceHolder 3"/>
          <p:cNvSpPr>
            <a:spLocks noGrp="1"/>
          </p:cNvSpPr>
          <p:nvPr>
            <p:ph type="body"/>
          </p:nvPr>
        </p:nvSpPr>
        <p:spPr>
          <a:xfrm>
            <a:off x="3571200" y="1368000"/>
            <a:ext cx="2920680" cy="1568160"/>
          </a:xfrm>
          <a:prstGeom prst="rect">
            <a:avLst/>
          </a:prstGeom>
        </p:spPr>
        <p:txBody>
          <a:bodyPr lIns="0" tIns="0" rIns="0" bIns="0">
            <a:normAutofit/>
          </a:bodyPr>
          <a:lstStyle/>
          <a:p>
            <a:endParaRPr lang="en-US" sz="3200" b="0" strike="noStrike" spc="-1">
              <a:latin typeface="Arial"/>
            </a:endParaRPr>
          </a:p>
        </p:txBody>
      </p:sp>
      <p:sp>
        <p:nvSpPr>
          <p:cNvPr id="74" name="PlaceHolder 4"/>
          <p:cNvSpPr>
            <a:spLocks noGrp="1"/>
          </p:cNvSpPr>
          <p:nvPr>
            <p:ph type="body"/>
          </p:nvPr>
        </p:nvSpPr>
        <p:spPr>
          <a:xfrm>
            <a:off x="6638040" y="1368000"/>
            <a:ext cx="2920680" cy="1568160"/>
          </a:xfrm>
          <a:prstGeom prst="rect">
            <a:avLst/>
          </a:prstGeom>
        </p:spPr>
        <p:txBody>
          <a:bodyPr lIns="0" tIns="0" rIns="0" bIns="0">
            <a:normAutofit/>
          </a:bodyPr>
          <a:lstStyle/>
          <a:p>
            <a:endParaRPr lang="en-US" sz="3200" b="0" strike="noStrike" spc="-1">
              <a:latin typeface="Arial"/>
            </a:endParaRPr>
          </a:p>
        </p:txBody>
      </p:sp>
      <p:sp>
        <p:nvSpPr>
          <p:cNvPr id="75" name="PlaceHolder 5"/>
          <p:cNvSpPr>
            <a:spLocks noGrp="1"/>
          </p:cNvSpPr>
          <p:nvPr>
            <p:ph type="body"/>
          </p:nvPr>
        </p:nvSpPr>
        <p:spPr>
          <a:xfrm>
            <a:off x="6638040" y="3085560"/>
            <a:ext cx="2920680" cy="1568160"/>
          </a:xfrm>
          <a:prstGeom prst="rect">
            <a:avLst/>
          </a:prstGeom>
        </p:spPr>
        <p:txBody>
          <a:bodyPr lIns="0" tIns="0" rIns="0" bIns="0">
            <a:normAutofit/>
          </a:bodyPr>
          <a:lstStyle/>
          <a:p>
            <a:endParaRPr lang="en-US" sz="3200" b="0" strike="noStrike" spc="-1">
              <a:latin typeface="Arial"/>
            </a:endParaRPr>
          </a:p>
        </p:txBody>
      </p:sp>
      <p:sp>
        <p:nvSpPr>
          <p:cNvPr id="76" name="PlaceHolder 6"/>
          <p:cNvSpPr>
            <a:spLocks noGrp="1"/>
          </p:cNvSpPr>
          <p:nvPr>
            <p:ph type="body"/>
          </p:nvPr>
        </p:nvSpPr>
        <p:spPr>
          <a:xfrm>
            <a:off x="3571200" y="3085560"/>
            <a:ext cx="2920680" cy="1568160"/>
          </a:xfrm>
          <a:prstGeom prst="rect">
            <a:avLst/>
          </a:prstGeom>
        </p:spPr>
        <p:txBody>
          <a:bodyPr lIns="0" tIns="0" rIns="0" bIns="0">
            <a:normAutofit/>
          </a:bodyPr>
          <a:lstStyle/>
          <a:p>
            <a:endParaRPr lang="en-US" sz="3200" b="0" strike="noStrike" spc="-1">
              <a:latin typeface="Arial"/>
            </a:endParaRPr>
          </a:p>
        </p:txBody>
      </p:sp>
      <p:sp>
        <p:nvSpPr>
          <p:cNvPr id="77" name="PlaceHolder 7"/>
          <p:cNvSpPr>
            <a:spLocks noGrp="1"/>
          </p:cNvSpPr>
          <p:nvPr>
            <p:ph type="body"/>
          </p:nvPr>
        </p:nvSpPr>
        <p:spPr>
          <a:xfrm>
            <a:off x="504000" y="30855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 name="PlaceHolder 2"/>
          <p:cNvSpPr>
            <a:spLocks noGrp="1"/>
          </p:cNvSpPr>
          <p:nvPr>
            <p:ph type="body"/>
          </p:nvPr>
        </p:nvSpPr>
        <p:spPr>
          <a:xfrm>
            <a:off x="504000" y="1368000"/>
            <a:ext cx="9071640" cy="3287880"/>
          </a:xfrm>
          <a:prstGeom prst="rect">
            <a:avLst/>
          </a:prstGeom>
        </p:spPr>
        <p:txBody>
          <a:bodyPr lIns="0" tIns="0" rIns="0" bIns="0">
            <a:normAutofit/>
          </a:bodyPr>
          <a:lstStyle/>
          <a:p>
            <a:endParaRPr lang="en-US" sz="3200" b="0" strike="noStrike" spc="-1">
              <a:latin typeface="Aria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912" y="128569"/>
            <a:ext cx="1143000" cy="1143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8"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9" name="PlaceHolder 3"/>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16000"/>
            <a:ext cx="7019640" cy="4338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13"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
        <p:nvSpPr>
          <p:cNvPr id="15" name="PlaceHolder 4"/>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17"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18"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19"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21"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22"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23" name="PlaceHolder 4"/>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p:nvPr/>
        </p:nvPicPr>
        <p:blipFill>
          <a:blip r:embed="rId14"/>
          <a:stretch/>
        </p:blipFill>
        <p:spPr>
          <a:xfrm>
            <a:off x="-58320" y="81000"/>
            <a:ext cx="7794000" cy="1205280"/>
          </a:xfrm>
          <a:prstGeom prst="rect">
            <a:avLst/>
          </a:prstGeom>
          <a:ln>
            <a:noFill/>
          </a:ln>
        </p:spPr>
      </p:pic>
      <p:sp>
        <p:nvSpPr>
          <p:cNvPr id="4" name="PlaceHolder 1"/>
          <p:cNvSpPr>
            <a:spLocks noGrp="1"/>
          </p:cNvSpPr>
          <p:nvPr>
            <p:ph type="title"/>
          </p:nvPr>
        </p:nvSpPr>
        <p:spPr>
          <a:xfrm>
            <a:off x="504000" y="216000"/>
            <a:ext cx="7019640" cy="935640"/>
          </a:xfrm>
          <a:prstGeom prst="rect">
            <a:avLst/>
          </a:prstGeom>
        </p:spPr>
        <p:txBody>
          <a:bodyPr lIns="0" tIns="0" rIns="0" bIns="0" anchor="ctr"/>
          <a:lstStyle/>
          <a:p>
            <a:r>
              <a:rPr lang="en-US" sz="1800" b="0" strike="noStrike" spc="-1">
                <a:latin typeface="Arial"/>
              </a:rPr>
              <a:t>Click to edit the title text format</a:t>
            </a:r>
          </a:p>
        </p:txBody>
      </p:sp>
      <p:sp>
        <p:nvSpPr>
          <p:cNvPr id="2"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Picture 38"/>
          <p:cNvPicPr/>
          <p:nvPr/>
        </p:nvPicPr>
        <p:blipFill>
          <a:blip r:embed="rId14"/>
          <a:stretch/>
        </p:blipFill>
        <p:spPr>
          <a:xfrm>
            <a:off x="-58320" y="81000"/>
            <a:ext cx="7794000" cy="1205280"/>
          </a:xfrm>
          <a:prstGeom prst="rect">
            <a:avLst/>
          </a:prstGeom>
          <a:ln>
            <a:noFill/>
          </a:ln>
        </p:spPr>
      </p:pic>
      <p:sp>
        <p:nvSpPr>
          <p:cNvPr id="40" name="PlaceHolder 1"/>
          <p:cNvSpPr>
            <a:spLocks noGrp="1"/>
          </p:cNvSpPr>
          <p:nvPr>
            <p:ph type="title"/>
          </p:nvPr>
        </p:nvSpPr>
        <p:spPr>
          <a:xfrm>
            <a:off x="504000" y="216000"/>
            <a:ext cx="7019640" cy="935640"/>
          </a:xfrm>
          <a:prstGeom prst="rect">
            <a:avLst/>
          </a:prstGeom>
        </p:spPr>
        <p:txBody>
          <a:bodyPr lIns="0" tIns="0" rIns="0" bIns="0" anchor="ctr"/>
          <a:lstStyle/>
          <a:p>
            <a:r>
              <a:rPr lang="en-US" sz="1800" b="0" strike="noStrike" spc="-1">
                <a:latin typeface="Arial"/>
              </a:rPr>
              <a:t>Click to edit the title text format</a:t>
            </a:r>
          </a:p>
        </p:txBody>
      </p:sp>
      <p:sp>
        <p:nvSpPr>
          <p:cNvPr id="41" name="PlaceHolder 2"/>
          <p:cNvSpPr>
            <a:spLocks noGrp="1"/>
          </p:cNvSpPr>
          <p:nvPr>
            <p:ph type="body"/>
          </p:nvPr>
        </p:nvSpPr>
        <p:spPr>
          <a:xfrm>
            <a:off x="504000" y="1368000"/>
            <a:ext cx="9071640" cy="3287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40712" y="81000"/>
            <a:ext cx="1143000" cy="1143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1sye.org/"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nediv.arrl.org/2023/02/17/ham-radio-is-a-gateway-to-technology/" TargetMode="External"/><Relationship Id="rId2" Type="http://schemas.openxmlformats.org/officeDocument/2006/relationships/hyperlink" Target="https://fabnewport.org/pull-it-apart/"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1sye.org/?author=18" TargetMode="External"/><Relationship Id="rId2" Type="http://schemas.openxmlformats.org/officeDocument/2006/relationships/hyperlink" Target="https://w1sye.org/?p=6995" TargetMode="Externa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hyperlink" Target="https://fabnewport.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s://www.rs-online.com/designspark/air-quality-and-activist-engineering-update" TargetMode="External"/><Relationship Id="rId2" Type="http://schemas.openxmlformats.org/officeDocument/2006/relationships/hyperlink" Target="https://www.rs-online.com/designspark/jude-pullen-air-quality-canary-project" TargetMode="Externa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arednmesh.org/"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ardc.net/apply/grants/2022-grants/grant-rhode-island-emergency-mesh-network-and-digital-voice-repeater-network/" TargetMode="External"/><Relationship Id="rId5" Type="http://schemas.openxmlformats.org/officeDocument/2006/relationships/hyperlink" Target="https://nediv.arrl.org/spectrum-protection-utilization/#New_England_Mesh_Networking" TargetMode="External"/><Relationship Id="rId4" Type="http://schemas.openxmlformats.org/officeDocument/2006/relationships/hyperlink" Target="http://usercontent.arednmesh.org/K/5/K5DLQ/livemap2.html#2/66.2/-67.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K1YBE@YAHOO.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w1sye.org/"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w1sye.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en.wiktionary.org/wiki/&#228;rt#Swedish"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nediv.arrl.org/2023/02/17/ham-radio-is-a-gateway-to-technolog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570" b="1" i="1" strike="noStrike" spc="-1" dirty="0">
                <a:solidFill>
                  <a:srgbClr val="FFFFFF"/>
                </a:solidFill>
                <a:latin typeface="inherit"/>
                <a:ea typeface="Droid Sans Fallback"/>
              </a:rPr>
              <a:t>ÄRTEN™</a:t>
            </a:r>
            <a:r>
              <a:rPr lang="en-US" sz="3570" b="1" strike="noStrike" spc="-1" dirty="0">
                <a:solidFill>
                  <a:srgbClr val="FFFFFF"/>
                </a:solidFill>
                <a:latin typeface="inherit"/>
                <a:ea typeface="Droid Sans Fallback"/>
              </a:rPr>
              <a:t> </a:t>
            </a:r>
            <a:r>
              <a:rPr lang="en-US" sz="3570" b="1" strike="noStrike" spc="-1" dirty="0" smtClean="0">
                <a:solidFill>
                  <a:srgbClr val="FFFFFF"/>
                </a:solidFill>
                <a:latin typeface="inherit"/>
                <a:ea typeface="Droid Sans Fallback"/>
              </a:rPr>
              <a:t>project</a:t>
            </a:r>
            <a:endParaRPr lang="en-US" sz="3570" b="0" strike="noStrike" spc="-1" dirty="0">
              <a:latin typeface="Arial"/>
            </a:endParaRPr>
          </a:p>
        </p:txBody>
      </p:sp>
      <p:sp>
        <p:nvSpPr>
          <p:cNvPr id="79" name="CustomShape 2"/>
          <p:cNvSpPr/>
          <p:nvPr/>
        </p:nvSpPr>
        <p:spPr>
          <a:xfrm>
            <a:off x="504000" y="1520399"/>
            <a:ext cx="9071640" cy="4058076"/>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1" i="1" strike="noStrike" spc="-1" dirty="0">
                <a:latin typeface="inherit"/>
              </a:rPr>
              <a:t>A</a:t>
            </a:r>
            <a:r>
              <a:rPr lang="en-US" sz="3200" i="1" strike="noStrike" spc="-1" dirty="0">
                <a:latin typeface="inherit"/>
              </a:rPr>
              <a:t>mateur</a:t>
            </a:r>
            <a:r>
              <a:rPr lang="en-US" sz="3200" b="1" i="1" strike="noStrike" spc="-1" dirty="0">
                <a:latin typeface="inherit"/>
              </a:rPr>
              <a:t> R</a:t>
            </a:r>
            <a:r>
              <a:rPr lang="en-US" sz="3200" i="1" strike="noStrike" spc="-1" dirty="0">
                <a:latin typeface="inherit"/>
              </a:rPr>
              <a:t>adio</a:t>
            </a:r>
            <a:r>
              <a:rPr lang="en-US" sz="3200" b="1" i="1" strike="noStrike" spc="-1" dirty="0">
                <a:latin typeface="inherit"/>
              </a:rPr>
              <a:t> T</a:t>
            </a:r>
            <a:r>
              <a:rPr lang="en-US" sz="3200" i="1" strike="noStrike" spc="-1" dirty="0">
                <a:latin typeface="inherit"/>
              </a:rPr>
              <a:t>raining</a:t>
            </a:r>
            <a:r>
              <a:rPr lang="en-US" sz="3200" b="1" i="1" strike="noStrike" spc="-1" dirty="0">
                <a:latin typeface="inherit"/>
              </a:rPr>
              <a:t> </a:t>
            </a:r>
            <a:r>
              <a:rPr lang="en-US" sz="3200" b="1" i="1" strike="noStrike" spc="-1" dirty="0" smtClean="0">
                <a:latin typeface="inherit"/>
              </a:rPr>
              <a:t>E</a:t>
            </a:r>
            <a:r>
              <a:rPr lang="en-US" sz="3200" i="1" spc="-1" dirty="0" smtClean="0">
                <a:latin typeface="inherit"/>
              </a:rPr>
              <a:t>xperiment</a:t>
            </a:r>
            <a:r>
              <a:rPr lang="en-US" sz="3200" b="1" i="1" strike="noStrike" spc="-1" dirty="0" smtClean="0">
                <a:latin typeface="inherit"/>
              </a:rPr>
              <a:t> </a:t>
            </a:r>
            <a:r>
              <a:rPr lang="en-US" sz="3200" b="1" i="1" strike="noStrike" spc="-1" dirty="0">
                <a:latin typeface="inherit"/>
              </a:rPr>
              <a:t>N</a:t>
            </a:r>
            <a:r>
              <a:rPr lang="en-US" sz="3200" i="1" strike="noStrike" spc="-1" dirty="0">
                <a:latin typeface="inherit"/>
              </a:rPr>
              <a:t>etwork</a:t>
            </a:r>
            <a:endParaRPr lang="en-US" sz="3200" strike="noStrike" spc="-1" dirty="0">
              <a:latin typeface="Arial"/>
            </a:endParaRPr>
          </a:p>
          <a:p>
            <a:pPr algn="ctr">
              <a:lnSpc>
                <a:spcPct val="100000"/>
              </a:lnSpc>
            </a:pPr>
            <a:r>
              <a:rPr lang="en-US" sz="2000" b="0" i="1" strike="noStrike" spc="-1" dirty="0" smtClean="0">
                <a:latin typeface="inherit"/>
              </a:rPr>
              <a:t>Experiments </a:t>
            </a:r>
            <a:r>
              <a:rPr lang="en-US" sz="2000" b="0" i="1" strike="noStrike" spc="-1" dirty="0">
                <a:latin typeface="inherit"/>
              </a:rPr>
              <a:t>in the Ham bands from </a:t>
            </a:r>
            <a:r>
              <a:rPr lang="en-US" sz="2000" b="0" i="1" strike="noStrike" spc="-1" dirty="0" smtClean="0">
                <a:latin typeface="inherit"/>
              </a:rPr>
              <a:t> </a:t>
            </a:r>
            <a:r>
              <a:rPr lang="en-US" sz="2000" b="0" i="1" strike="noStrike" spc="-1" dirty="0" smtClean="0">
                <a:latin typeface="Calibri"/>
                <a:cs typeface="Calibri"/>
              </a:rPr>
              <a:t>≈</a:t>
            </a:r>
            <a:r>
              <a:rPr lang="en-US" sz="2000" b="0" i="1" strike="noStrike" spc="-1" dirty="0" smtClean="0">
                <a:latin typeface="inherit"/>
              </a:rPr>
              <a:t>1 </a:t>
            </a:r>
            <a:r>
              <a:rPr lang="en-US" sz="2000" b="0" i="1" strike="noStrike" spc="-1" dirty="0">
                <a:latin typeface="inherit"/>
              </a:rPr>
              <a:t>to 10 GHz (3 to 33 cm</a:t>
            </a:r>
            <a:r>
              <a:rPr lang="en-US" sz="2000" b="0" i="1" strike="noStrike" spc="-1" dirty="0" smtClean="0">
                <a:latin typeface="inherit"/>
              </a:rPr>
              <a:t>)</a:t>
            </a:r>
          </a:p>
          <a:p>
            <a:pPr algn="ctr">
              <a:lnSpc>
                <a:spcPct val="100000"/>
              </a:lnSpc>
            </a:pPr>
            <a:endParaRPr lang="en-US" sz="2000" i="1" spc="-1" dirty="0">
              <a:latin typeface="inherit"/>
            </a:endParaRPr>
          </a:p>
          <a:p>
            <a:pPr algn="ctr">
              <a:lnSpc>
                <a:spcPct val="100000"/>
              </a:lnSpc>
            </a:pPr>
            <a:endParaRPr lang="en-US" sz="2000" b="0" i="1" strike="noStrike" spc="-1" dirty="0" smtClean="0">
              <a:latin typeface="inherit"/>
            </a:endParaRPr>
          </a:p>
          <a:p>
            <a:pPr algn="ctr">
              <a:lnSpc>
                <a:spcPct val="100000"/>
              </a:lnSpc>
            </a:pPr>
            <a:endParaRPr lang="en-US" sz="2000" i="1" spc="-1" dirty="0">
              <a:latin typeface="inherit"/>
            </a:endParaRPr>
          </a:p>
          <a:p>
            <a:pPr algn="ctr">
              <a:lnSpc>
                <a:spcPct val="100000"/>
              </a:lnSpc>
            </a:pPr>
            <a:endParaRPr lang="en-US" sz="2000" b="0" i="1" strike="noStrike" spc="-1" dirty="0" smtClean="0">
              <a:latin typeface="inherit"/>
            </a:endParaRPr>
          </a:p>
          <a:p>
            <a:pPr algn="ctr">
              <a:lnSpc>
                <a:spcPct val="100000"/>
              </a:lnSpc>
            </a:pPr>
            <a:endParaRPr lang="en-US" sz="2000" b="0" i="1" strike="noStrike" spc="-1" dirty="0" smtClean="0">
              <a:latin typeface="inherit"/>
            </a:endParaRPr>
          </a:p>
          <a:p>
            <a:pPr algn="ctr">
              <a:lnSpc>
                <a:spcPct val="100000"/>
              </a:lnSpc>
            </a:pPr>
            <a:endParaRPr lang="en-US" sz="2000" i="1" spc="-1" dirty="0">
              <a:latin typeface="inherit"/>
            </a:endParaRPr>
          </a:p>
          <a:p>
            <a:pPr algn="ctr"/>
            <a:endParaRPr lang="en-US" sz="2000" b="1" dirty="0" smtClean="0"/>
          </a:p>
          <a:p>
            <a:pPr algn="ctr"/>
            <a:endParaRPr lang="en-US" sz="2000" b="1" dirty="0"/>
          </a:p>
          <a:p>
            <a:pPr algn="ctr"/>
            <a:r>
              <a:rPr lang="en-US" sz="2000" b="1" dirty="0" smtClean="0"/>
              <a:t>Speaker: K1YBE,  Paul </a:t>
            </a:r>
            <a:r>
              <a:rPr lang="en-US" sz="2000" b="1" dirty="0" err="1" smtClean="0"/>
              <a:t>Fredette</a:t>
            </a:r>
            <a:r>
              <a:rPr lang="en-US" sz="2000" b="1" dirty="0" smtClean="0"/>
              <a:t>, MSEE </a:t>
            </a:r>
          </a:p>
          <a:p>
            <a:pPr algn="ctr"/>
            <a:r>
              <a:rPr lang="en-US" sz="2000" b="1" dirty="0" smtClean="0"/>
              <a:t>For the Newport County Radio Club (w1sye.org)</a:t>
            </a:r>
            <a:endParaRPr lang="en-US" sz="2000" b="0" i="1" strike="noStrike" spc="-1" dirty="0" smtClean="0">
              <a:latin typeface="inherit"/>
            </a:endParaRPr>
          </a:p>
          <a:p>
            <a:pPr algn="ctr">
              <a:lnSpc>
                <a:spcPct val="100000"/>
              </a:lnSpc>
            </a:pPr>
            <a:endParaRPr lang="en-US" sz="2000" b="0" i="1" strike="noStrike" spc="-1" dirty="0" smtClean="0">
              <a:latin typeface="inherit"/>
            </a:endParaRPr>
          </a:p>
        </p:txBody>
      </p:sp>
      <p:sp>
        <p:nvSpPr>
          <p:cNvPr id="2" name="TextBox 1"/>
          <p:cNvSpPr txBox="1"/>
          <p:nvPr/>
        </p:nvSpPr>
        <p:spPr>
          <a:xfrm>
            <a:off x="8164512" y="1235075"/>
            <a:ext cx="1521314" cy="307777"/>
          </a:xfrm>
          <a:prstGeom prst="rect">
            <a:avLst/>
          </a:prstGeom>
          <a:noFill/>
        </p:spPr>
        <p:txBody>
          <a:bodyPr wrap="none" rtlCol="0">
            <a:spAutoFit/>
          </a:bodyPr>
          <a:lstStyle/>
          <a:p>
            <a:r>
              <a:rPr lang="en-US" sz="1400" b="1" dirty="0" smtClean="0">
                <a:solidFill>
                  <a:srgbClr val="00B0F0"/>
                </a:solidFill>
                <a:hlinkClick r:id="rId2"/>
              </a:rPr>
              <a:t>www.w1sye.org</a:t>
            </a:r>
            <a:endParaRPr lang="en-US" sz="1400" b="1" dirty="0" smtClean="0">
              <a:solidFill>
                <a:srgbClr val="00B0F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2" y="2396912"/>
            <a:ext cx="58293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1064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1" spc="-1" dirty="0" smtClean="0">
                <a:solidFill>
                  <a:srgbClr val="FFFFFF"/>
                </a:solidFill>
                <a:latin typeface="Arial"/>
              </a:rPr>
              <a:t>V</a:t>
            </a:r>
            <a:r>
              <a:rPr lang="en-US" sz="3570" spc="-1" dirty="0" smtClean="0">
                <a:solidFill>
                  <a:srgbClr val="FFFFFF"/>
                </a:solidFill>
                <a:latin typeface="Arial"/>
              </a:rPr>
              <a:t>ery </a:t>
            </a:r>
            <a:r>
              <a:rPr lang="en-US" sz="3570" b="1" spc="-1" dirty="0" smtClean="0">
                <a:solidFill>
                  <a:srgbClr val="FFFFFF"/>
                </a:solidFill>
                <a:latin typeface="Arial"/>
              </a:rPr>
              <a:t>N</a:t>
            </a:r>
            <a:r>
              <a:rPr lang="en-US" sz="3570" spc="-1" dirty="0" smtClean="0">
                <a:solidFill>
                  <a:srgbClr val="FFFFFF"/>
                </a:solidFill>
                <a:latin typeface="Arial"/>
              </a:rPr>
              <a:t>ice </a:t>
            </a:r>
            <a:r>
              <a:rPr lang="en-US" sz="3570" b="1" spc="-1" dirty="0" smtClean="0">
                <a:solidFill>
                  <a:srgbClr val="FFFFFF"/>
                </a:solidFill>
                <a:latin typeface="Arial"/>
              </a:rPr>
              <a:t>A</a:t>
            </a:r>
            <a:r>
              <a:rPr lang="en-US" sz="3570" spc="-1" dirty="0" smtClean="0">
                <a:solidFill>
                  <a:srgbClr val="FFFFFF"/>
                </a:solidFill>
                <a:latin typeface="Arial"/>
              </a:rPr>
              <a:t>nalyzer </a:t>
            </a:r>
            <a:r>
              <a:rPr lang="en-US" sz="3570" b="0" strike="noStrike" spc="-1" dirty="0" smtClean="0">
                <a:solidFill>
                  <a:srgbClr val="FFFFFF"/>
                </a:solidFill>
                <a:latin typeface="Arial"/>
              </a:rPr>
              <a:t>Initiatives</a:t>
            </a:r>
            <a:endParaRPr lang="en-US" sz="3570" b="0" strike="noStrike" spc="-1" dirty="0">
              <a:latin typeface="Arial"/>
            </a:endParaRPr>
          </a:p>
        </p:txBody>
      </p:sp>
      <p:sp>
        <p:nvSpPr>
          <p:cNvPr id="87" name="CustomShape 2"/>
          <p:cNvSpPr/>
          <p:nvPr/>
        </p:nvSpPr>
        <p:spPr>
          <a:xfrm>
            <a:off x="87311" y="1311274"/>
            <a:ext cx="4162592" cy="403860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endParaRPr lang="en-US" sz="1400" b="1" strike="noStrike" spc="-1" dirty="0">
              <a:latin typeface="+mj-lt"/>
            </a:endParaRPr>
          </a:p>
          <a:p>
            <a:pPr marL="432000" indent="-323640">
              <a:lnSpc>
                <a:spcPct val="100000"/>
              </a:lnSpc>
              <a:spcAft>
                <a:spcPts val="1148"/>
              </a:spcAft>
              <a:buClr>
                <a:srgbClr val="000000"/>
              </a:buClr>
              <a:buFont typeface="Wingdings" panose="05000000000000000000" pitchFamily="2" charset="2"/>
              <a:buChar char="q"/>
            </a:pPr>
            <a:r>
              <a:rPr lang="en-US" sz="1600" b="1" strike="noStrike" spc="-1" dirty="0" smtClean="0">
                <a:latin typeface="+mj-lt"/>
              </a:rPr>
              <a:t>A quality two port 6GHz VNA </a:t>
            </a:r>
            <a:r>
              <a:rPr lang="en-US" sz="1600" b="1" spc="-1" dirty="0" smtClean="0">
                <a:latin typeface="+mj-lt"/>
              </a:rPr>
              <a:t>was procured and 3 events at Fab Newport held.</a:t>
            </a:r>
          </a:p>
          <a:p>
            <a:pPr marL="432000" indent="-323640">
              <a:lnSpc>
                <a:spcPct val="100000"/>
              </a:lnSpc>
              <a:spcAft>
                <a:spcPts val="1148"/>
              </a:spcAft>
              <a:buClr>
                <a:srgbClr val="000000"/>
              </a:buClr>
              <a:buFont typeface="Wingdings" panose="05000000000000000000" pitchFamily="2" charset="2"/>
              <a:buChar char="q"/>
            </a:pPr>
            <a:r>
              <a:rPr lang="en-US" sz="1600" b="1" spc="-1" dirty="0" smtClean="0">
                <a:latin typeface="+mj-lt"/>
              </a:rPr>
              <a:t>Biweekly meeting at </a:t>
            </a:r>
            <a:r>
              <a:rPr lang="en-US" sz="1600" b="1" spc="-1" dirty="0" err="1" smtClean="0">
                <a:latin typeface="+mj-lt"/>
              </a:rPr>
              <a:t>FabNewport</a:t>
            </a:r>
            <a:r>
              <a:rPr lang="en-US" sz="1600" b="1" spc="-1" dirty="0" smtClean="0">
                <a:latin typeface="+mj-lt"/>
              </a:rPr>
              <a:t> from 3 to 5 pm engages youth using the center ‘s concurrent  STEM activities.  Visitors encouraged to attend.</a:t>
            </a:r>
          </a:p>
          <a:p>
            <a:pPr marL="432000" indent="-323640">
              <a:lnSpc>
                <a:spcPct val="100000"/>
              </a:lnSpc>
              <a:spcAft>
                <a:spcPts val="1148"/>
              </a:spcAft>
              <a:buClr>
                <a:srgbClr val="000000"/>
              </a:buClr>
              <a:buFont typeface="Wingdings" panose="05000000000000000000" pitchFamily="2" charset="2"/>
              <a:buChar char="q"/>
            </a:pPr>
            <a:r>
              <a:rPr lang="en-US" sz="1600" b="1" spc="-1" dirty="0" smtClean="0">
                <a:latin typeface="+mj-lt"/>
                <a:hlinkClick r:id="rId2"/>
              </a:rPr>
              <a:t>Coupled with:</a:t>
            </a:r>
          </a:p>
          <a:p>
            <a:pPr marL="889200" lvl="1" indent="-323640">
              <a:spcAft>
                <a:spcPts val="1148"/>
              </a:spcAft>
              <a:buClr>
                <a:srgbClr val="000000"/>
              </a:buClr>
              <a:buFont typeface="Wingdings" panose="05000000000000000000" pitchFamily="2" charset="2"/>
              <a:buChar char="q"/>
            </a:pPr>
            <a:r>
              <a:rPr lang="en-US" sz="1400" b="1" spc="-1" dirty="0" smtClean="0">
                <a:latin typeface="+mj-lt"/>
                <a:hlinkClick r:id="rId2"/>
              </a:rPr>
              <a:t>https</a:t>
            </a:r>
            <a:r>
              <a:rPr lang="en-US" sz="1400" b="1" spc="-1" dirty="0">
                <a:latin typeface="+mj-lt"/>
                <a:hlinkClick r:id="rId2"/>
              </a:rPr>
              <a:t>://fabnewport.org/pull-it-apart</a:t>
            </a:r>
            <a:r>
              <a:rPr lang="en-US" sz="1600" b="1" spc="-1" dirty="0" smtClean="0">
                <a:latin typeface="+mj-lt"/>
                <a:hlinkClick r:id="rId2"/>
              </a:rPr>
              <a:t>/</a:t>
            </a:r>
            <a:endParaRPr lang="en-US" sz="1600" b="1" spc="-1" dirty="0" smtClean="0">
              <a:latin typeface="+mj-lt"/>
            </a:endParaRPr>
          </a:p>
          <a:p>
            <a:pPr marL="432000" lvl="1" indent="-323640">
              <a:spcAft>
                <a:spcPts val="1148"/>
              </a:spcAft>
              <a:buClr>
                <a:srgbClr val="000000"/>
              </a:buClr>
              <a:buFont typeface="Wingdings" panose="05000000000000000000" pitchFamily="2" charset="2"/>
              <a:buChar char="q"/>
            </a:pPr>
            <a:r>
              <a:rPr lang="en-US" sz="1600" b="1" spc="-1" dirty="0" smtClean="0">
                <a:solidFill>
                  <a:srgbClr val="0070C0"/>
                </a:solidFill>
                <a:latin typeface="+mj-lt"/>
                <a:hlinkClick r:id="rId3"/>
              </a:rPr>
              <a:t>ARRL recognition</a:t>
            </a:r>
          </a:p>
          <a:p>
            <a:pPr marL="889200" lvl="2" indent="-323640">
              <a:spcAft>
                <a:spcPts val="1148"/>
              </a:spcAft>
              <a:buClr>
                <a:srgbClr val="000000"/>
              </a:buClr>
              <a:buFont typeface="Wingdings" panose="05000000000000000000" pitchFamily="2" charset="2"/>
              <a:buChar char="q"/>
            </a:pPr>
            <a:r>
              <a:rPr lang="en-US" sz="1400" b="1" spc="-1" dirty="0">
                <a:latin typeface="+mj-lt"/>
                <a:hlinkClick r:id="rId3" tooltip="NCRC Recognition"/>
              </a:rPr>
              <a:t>https://nediv.arrl.org/2023/02/17/ham-radio-is-a-gateway-to-technology</a:t>
            </a:r>
            <a:r>
              <a:rPr lang="en-US" sz="1400" b="1" spc="-1" dirty="0" smtClean="0">
                <a:latin typeface="+mj-lt"/>
                <a:hlinkClick r:id="rId3" tooltip="NCRC Recognition"/>
              </a:rPr>
              <a:t>/</a:t>
            </a:r>
            <a:endParaRPr lang="en-US" sz="1400" spc="-1" dirty="0" smtClean="0">
              <a:latin typeface="+mj-lt"/>
            </a:endParaRPr>
          </a:p>
          <a:p>
            <a:pPr marL="432000" lvl="1" indent="-323640">
              <a:spcAft>
                <a:spcPts val="1148"/>
              </a:spcAft>
              <a:buClr>
                <a:srgbClr val="000000"/>
              </a:buClr>
              <a:buFont typeface="Wingdings" panose="05000000000000000000" pitchFamily="2" charset="2"/>
              <a:buChar char="q"/>
            </a:pPr>
            <a:endParaRPr lang="en-US" sz="1400" spc="-1" dirty="0">
              <a:latin typeface="+mj-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1311275"/>
            <a:ext cx="4802187" cy="260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357" y="4291692"/>
            <a:ext cx="24098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903" y="3597275"/>
            <a:ext cx="2314409" cy="1849979"/>
          </a:xfrm>
          <a:prstGeom prst="rect">
            <a:avLst/>
          </a:prstGeom>
          <a:noFill/>
          <a:ln w="127000">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216000"/>
            <a:ext cx="7055328" cy="935640"/>
          </a:xfrm>
        </p:spPr>
        <p:txBody>
          <a:bodyPr/>
          <a:lstStyle/>
          <a:p>
            <a:pPr lvl="0"/>
            <a:r>
              <a:rPr lang="en-US" sz="2400" b="1" dirty="0" smtClean="0">
                <a:solidFill>
                  <a:schemeClr val="bg1">
                    <a:lumMod val="95000"/>
                  </a:schemeClr>
                </a:solidFill>
              </a:rPr>
              <a:t>MESHING Around: </a:t>
            </a:r>
            <a:r>
              <a:rPr lang="en-US" sz="2400" b="1" i="1" dirty="0">
                <a:solidFill>
                  <a:schemeClr val="bg1">
                    <a:lumMod val="95000"/>
                  </a:schemeClr>
                </a:solidFill>
                <a:latin typeface="Calibri"/>
                <a:cs typeface="Calibri"/>
              </a:rPr>
              <a:t>ÄRTEN</a:t>
            </a:r>
            <a:r>
              <a:rPr lang="en-US" sz="2400" b="1" dirty="0" smtClean="0">
                <a:solidFill>
                  <a:schemeClr val="bg1">
                    <a:lumMod val="95000"/>
                  </a:schemeClr>
                </a:solidFill>
              </a:rPr>
              <a:t> Workshops Continue</a:t>
            </a:r>
            <a:endParaRPr lang="en-US" sz="2400" b="1" dirty="0">
              <a:solidFill>
                <a:schemeClr val="bg1">
                  <a:lumMod val="95000"/>
                </a:schemeClr>
              </a:solidFill>
            </a:endParaRPr>
          </a:p>
        </p:txBody>
      </p:sp>
      <p:sp>
        <p:nvSpPr>
          <p:cNvPr id="3" name="Subtitle 2"/>
          <p:cNvSpPr>
            <a:spLocks noGrp="1"/>
          </p:cNvSpPr>
          <p:nvPr>
            <p:ph type="subTitle"/>
          </p:nvPr>
        </p:nvSpPr>
        <p:spPr>
          <a:xfrm>
            <a:off x="504000" y="1387475"/>
            <a:ext cx="5374512" cy="4114800"/>
          </a:xfrm>
        </p:spPr>
        <p:txBody>
          <a:bodyPr>
            <a:normAutofit fontScale="92500" lnSpcReduction="20000"/>
          </a:bodyPr>
          <a:lstStyle/>
          <a:p>
            <a:r>
              <a:rPr lang="en-US" dirty="0" smtClean="0"/>
              <a:t>Posted at W1SYE.ORG on </a:t>
            </a:r>
            <a:r>
              <a:rPr lang="en-US" dirty="0" smtClean="0">
                <a:hlinkClick r:id="rId2" tooltip="11:05 am"/>
              </a:rPr>
              <a:t>March 23, 2023</a:t>
            </a:r>
            <a:r>
              <a:rPr lang="en-US" dirty="0" smtClean="0"/>
              <a:t> by </a:t>
            </a:r>
            <a:r>
              <a:rPr lang="en-US" dirty="0" smtClean="0">
                <a:hlinkClick r:id="rId3" tooltip="View all posts by Rob"/>
              </a:rPr>
              <a:t>Rob</a:t>
            </a:r>
            <a:endParaRPr lang="en-US" dirty="0" smtClean="0"/>
          </a:p>
          <a:p>
            <a:r>
              <a:rPr lang="en-US" dirty="0" smtClean="0"/>
              <a:t> </a:t>
            </a:r>
          </a:p>
          <a:p>
            <a:pPr marL="285750" indent="-285750">
              <a:buFont typeface="Wingdings" panose="05000000000000000000" pitchFamily="2" charset="2"/>
              <a:buChar char="q"/>
            </a:pPr>
            <a:r>
              <a:rPr lang="en-US" i="1" dirty="0" smtClean="0"/>
              <a:t>The ÄRTEN™ project demonstrated a five (5) node MESH network at the March 20, 2023 </a:t>
            </a:r>
            <a:r>
              <a:rPr lang="en-US" i="1" dirty="0" err="1" smtClean="0">
                <a:hlinkClick r:id="rId4"/>
              </a:rPr>
              <a:t>FabNewport</a:t>
            </a:r>
            <a:r>
              <a:rPr lang="en-US" i="1" dirty="0" smtClean="0"/>
              <a:t> workshop.  </a:t>
            </a:r>
          </a:p>
          <a:p>
            <a:pPr marL="285750" indent="-285750">
              <a:buFont typeface="Wingdings" panose="05000000000000000000" pitchFamily="2" charset="2"/>
              <a:buChar char="q"/>
            </a:pPr>
            <a:endParaRPr lang="en-US" i="1" dirty="0" smtClean="0"/>
          </a:p>
          <a:p>
            <a:pPr marL="285750" indent="-285750">
              <a:buFont typeface="Wingdings" panose="05000000000000000000" pitchFamily="2" charset="2"/>
              <a:buChar char="q"/>
            </a:pPr>
            <a:r>
              <a:rPr lang="en-US" i="1" dirty="0" smtClean="0"/>
              <a:t>The network consisted of: a range-extended </a:t>
            </a:r>
            <a:r>
              <a:rPr lang="en-US" i="1" dirty="0" err="1" smtClean="0"/>
              <a:t>GL.iNet</a:t>
            </a:r>
            <a:r>
              <a:rPr lang="en-US" i="1" dirty="0" smtClean="0"/>
              <a:t> AR150-Ext node (on tripod); a regular </a:t>
            </a:r>
            <a:r>
              <a:rPr lang="en-US" i="1" dirty="0" err="1" smtClean="0"/>
              <a:t>GL.iNet</a:t>
            </a:r>
            <a:r>
              <a:rPr lang="en-US" i="1" dirty="0" smtClean="0"/>
              <a:t> AR150-Ext; two </a:t>
            </a:r>
            <a:r>
              <a:rPr lang="en-US" i="1" dirty="0" err="1" smtClean="0"/>
              <a:t>GL.iNet</a:t>
            </a:r>
            <a:r>
              <a:rPr lang="en-US" i="1" dirty="0" smtClean="0"/>
              <a:t> AR300M16-Ext; and a </a:t>
            </a:r>
            <a:r>
              <a:rPr lang="en-US" i="1" dirty="0" err="1" smtClean="0"/>
              <a:t>Microtik</a:t>
            </a:r>
            <a:r>
              <a:rPr lang="en-US" i="1" dirty="0" smtClean="0"/>
              <a:t> SXTSQ Lite 2. </a:t>
            </a:r>
          </a:p>
          <a:p>
            <a:pPr marL="285750" indent="-285750">
              <a:buFont typeface="Wingdings" panose="05000000000000000000" pitchFamily="2" charset="2"/>
              <a:buChar char="q"/>
            </a:pPr>
            <a:endParaRPr lang="en-US" i="1" dirty="0"/>
          </a:p>
          <a:p>
            <a:pPr marL="285750" indent="-285750">
              <a:buFont typeface="Wingdings" panose="05000000000000000000" pitchFamily="2" charset="2"/>
              <a:buChar char="q"/>
            </a:pPr>
            <a:r>
              <a:rPr lang="en-US" i="1" dirty="0" smtClean="0"/>
              <a:t>In addition, K1YBE demonstrated collecting CO</a:t>
            </a:r>
            <a:r>
              <a:rPr lang="en-US" i="1" baseline="-25000" dirty="0" smtClean="0"/>
              <a:t>2</a:t>
            </a:r>
            <a:r>
              <a:rPr lang="en-US" i="1" dirty="0" smtClean="0"/>
              <a:t> measurements with two </a:t>
            </a:r>
            <a:r>
              <a:rPr lang="en-US" i="1" dirty="0" err="1" smtClean="0"/>
              <a:t>Vaisala</a:t>
            </a:r>
            <a:r>
              <a:rPr lang="en-US" i="1" dirty="0" smtClean="0"/>
              <a:t> GMP343 probes.</a:t>
            </a:r>
          </a:p>
          <a:p>
            <a:pPr marL="285750" indent="-285750">
              <a:buFont typeface="Wingdings" panose="05000000000000000000" pitchFamily="2" charset="2"/>
              <a:buChar char="q"/>
            </a:pPr>
            <a:endParaRPr lang="en-US" i="1" dirty="0" smtClean="0"/>
          </a:p>
          <a:p>
            <a:pPr marL="285750" indent="-285750">
              <a:buFont typeface="Wingdings" panose="05000000000000000000" pitchFamily="2" charset="2"/>
              <a:buChar char="q"/>
            </a:pPr>
            <a:r>
              <a:rPr lang="en-US" i="1" dirty="0" smtClean="0"/>
              <a:t>ÄRTEN™ Project goals were reviewed and a way forward using an Ethernet-enabled CO</a:t>
            </a:r>
            <a:r>
              <a:rPr lang="en-US" i="1" baseline="-25000" dirty="0" smtClean="0"/>
              <a:t>2</a:t>
            </a:r>
            <a:r>
              <a:rPr lang="en-US" i="1" dirty="0" smtClean="0"/>
              <a:t> sensor was approved.  A lively discussion on environmental monitoring in general and CO</a:t>
            </a:r>
            <a:r>
              <a:rPr lang="en-US" i="1" baseline="-25000" dirty="0" smtClean="0"/>
              <a:t>2</a:t>
            </a:r>
            <a:r>
              <a:rPr lang="en-US" i="1" dirty="0" smtClean="0"/>
              <a:t> monitoring in specific ensued</a:t>
            </a:r>
            <a:r>
              <a:rPr lang="en-US" dirty="0" smtClean="0"/>
              <a:t>.</a:t>
            </a:r>
            <a:endParaRPr lang="en-US" dirty="0"/>
          </a:p>
        </p:txBody>
      </p:sp>
      <p:pic>
        <p:nvPicPr>
          <p:cNvPr id="1026" name="Picture 2" descr="https://w1sye.org/wp-content/uploads/2023/03/IMG_20230320_1609202-scal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5512" y="1768475"/>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128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216000"/>
            <a:ext cx="7055328" cy="935640"/>
          </a:xfrm>
        </p:spPr>
        <p:txBody>
          <a:bodyPr/>
          <a:lstStyle/>
          <a:p>
            <a:pPr lvl="0"/>
            <a:r>
              <a:rPr lang="en-US" sz="2400" b="1" dirty="0" smtClean="0">
                <a:solidFill>
                  <a:schemeClr val="bg1">
                    <a:lumMod val="95000"/>
                  </a:schemeClr>
                </a:solidFill>
              </a:rPr>
              <a:t>MESHING Around: </a:t>
            </a:r>
            <a:r>
              <a:rPr lang="en-US" sz="2400" b="1" i="1" dirty="0">
                <a:solidFill>
                  <a:schemeClr val="bg1">
                    <a:lumMod val="95000"/>
                  </a:schemeClr>
                </a:solidFill>
                <a:latin typeface="Calibri"/>
                <a:cs typeface="Calibri"/>
              </a:rPr>
              <a:t>ÄRTEN</a:t>
            </a:r>
            <a:r>
              <a:rPr lang="en-US" sz="2400" b="1" dirty="0" smtClean="0">
                <a:solidFill>
                  <a:schemeClr val="bg1">
                    <a:lumMod val="95000"/>
                  </a:schemeClr>
                </a:solidFill>
              </a:rPr>
              <a:t> Workshops Continue</a:t>
            </a:r>
            <a:endParaRPr lang="en-US" sz="2400" b="1" dirty="0">
              <a:solidFill>
                <a:schemeClr val="bg1">
                  <a:lumMod val="95000"/>
                </a:schemeClr>
              </a:solidFill>
            </a:endParaRPr>
          </a:p>
        </p:txBody>
      </p:sp>
      <p:sp>
        <p:nvSpPr>
          <p:cNvPr id="3" name="Subtitle 2"/>
          <p:cNvSpPr>
            <a:spLocks noGrp="1"/>
          </p:cNvSpPr>
          <p:nvPr>
            <p:ph type="subTitle"/>
          </p:nvPr>
        </p:nvSpPr>
        <p:spPr>
          <a:xfrm>
            <a:off x="504000" y="1387475"/>
            <a:ext cx="5374512" cy="4114800"/>
          </a:xfrm>
        </p:spPr>
        <p:txBody>
          <a:bodyPr>
            <a:normAutofit/>
          </a:bodyPr>
          <a:lstStyle/>
          <a:p>
            <a:r>
              <a:rPr lang="en-US" dirty="0" smtClean="0"/>
              <a:t> </a:t>
            </a:r>
          </a:p>
          <a:p>
            <a:pPr marL="285750" indent="-285750">
              <a:buFont typeface="Wingdings" panose="05000000000000000000" pitchFamily="2" charset="2"/>
              <a:buChar char="q"/>
            </a:pPr>
            <a:r>
              <a:rPr lang="en-US" i="1" dirty="0" smtClean="0"/>
              <a:t>The ÄRTEN™ project designed and built an 8 element YAGI prototype with ¼” Plywood and a Laser cutter.  Elements are common AWG 14  wire.</a:t>
            </a:r>
          </a:p>
          <a:p>
            <a:pPr marL="285750" indent="-285750">
              <a:buFont typeface="Wingdings" panose="05000000000000000000" pitchFamily="2" charset="2"/>
              <a:buChar char="q"/>
            </a:pPr>
            <a:endParaRPr lang="en-US" i="1" dirty="0" smtClean="0"/>
          </a:p>
          <a:p>
            <a:pPr marL="285750" indent="-285750">
              <a:buFont typeface="Wingdings" panose="05000000000000000000" pitchFamily="2" charset="2"/>
              <a:buChar char="q"/>
            </a:pPr>
            <a:r>
              <a:rPr lang="en-US" i="1" dirty="0" smtClean="0"/>
              <a:t>The plan is to cut some for a build event in September with local youth and measure them with the VNA. </a:t>
            </a:r>
          </a:p>
          <a:p>
            <a:pPr marL="285750" indent="-285750">
              <a:buFont typeface="Wingdings" panose="05000000000000000000" pitchFamily="2" charset="2"/>
              <a:buChar char="q"/>
            </a:pPr>
            <a:endParaRPr lang="en-US" i="1" dirty="0"/>
          </a:p>
          <a:p>
            <a:pPr marL="285750" indent="-285750">
              <a:buFont typeface="Wingdings" panose="05000000000000000000" pitchFamily="2" charset="2"/>
              <a:buChar char="q"/>
            </a:pPr>
            <a:r>
              <a:rPr lang="en-US" i="1" dirty="0" smtClean="0"/>
              <a:t>Each antenna is expected to be a bit different so that the measurement results can be compared and discussed.  Simple parameters like SWR and </a:t>
            </a:r>
            <a:r>
              <a:rPr lang="en-US" i="1" dirty="0" err="1" smtClean="0"/>
              <a:t>beamwidth</a:t>
            </a:r>
            <a:r>
              <a:rPr lang="en-US" i="1" dirty="0" smtClean="0"/>
              <a:t> will be attempted.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074680" y="2393950"/>
            <a:ext cx="3753368" cy="2815027"/>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0737" y="1387473"/>
            <a:ext cx="1659161" cy="183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916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351" b="4151"/>
          <a:stretch/>
        </p:blipFill>
        <p:spPr bwMode="auto">
          <a:xfrm>
            <a:off x="3543778" y="1280160"/>
            <a:ext cx="1994354"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570" kern="1200" spc="-1" dirty="0" smtClean="0">
                <a:solidFill>
                  <a:srgbClr val="FFFFFF"/>
                </a:solidFill>
                <a:latin typeface="Arial"/>
                <a:ea typeface="+mn-ea"/>
                <a:cs typeface="+mn-cs"/>
              </a:rPr>
              <a:t>OUTSTANDING IN OUR FIELD</a:t>
            </a:r>
            <a:endParaRPr lang="en-US" sz="3570" kern="1200" spc="-1" dirty="0">
              <a:solidFill>
                <a:srgbClr val="FFFFFF"/>
              </a:solidFill>
              <a:latin typeface="Arial"/>
              <a:ea typeface="+mn-ea"/>
              <a:cs typeface="+mn-cs"/>
            </a:endParaRPr>
          </a:p>
        </p:txBody>
      </p:sp>
      <p:sp>
        <p:nvSpPr>
          <p:cNvPr id="3" name="Subtitle 2"/>
          <p:cNvSpPr>
            <a:spLocks noGrp="1"/>
          </p:cNvSpPr>
          <p:nvPr>
            <p:ph type="subTitle"/>
          </p:nvPr>
        </p:nvSpPr>
        <p:spPr>
          <a:xfrm>
            <a:off x="5573712" y="1473653"/>
            <a:ext cx="3505200" cy="3800021"/>
          </a:xfrm>
        </p:spPr>
        <p:txBody>
          <a:bodyPr>
            <a:normAutofit fontScale="92500" lnSpcReduction="10000"/>
          </a:bodyPr>
          <a:lstStyle/>
          <a:p>
            <a:pPr marL="285750" indent="-285750">
              <a:buFont typeface="Wingdings" panose="05000000000000000000" pitchFamily="2" charset="2"/>
              <a:buChar char="q"/>
            </a:pPr>
            <a:r>
              <a:rPr lang="en-US" dirty="0" smtClean="0"/>
              <a:t>Initial CO</a:t>
            </a:r>
            <a:r>
              <a:rPr lang="en-US" baseline="-25000" dirty="0" smtClean="0"/>
              <a:t>2</a:t>
            </a:r>
            <a:r>
              <a:rPr lang="en-US" dirty="0" smtClean="0"/>
              <a:t> sensor location</a:t>
            </a:r>
          </a:p>
          <a:p>
            <a:pPr marL="285750" indent="-285750">
              <a:buFont typeface="Wingdings" panose="05000000000000000000" pitchFamily="2" charset="2"/>
              <a:buChar char="q"/>
            </a:pPr>
            <a:r>
              <a:rPr lang="en-US" dirty="0" smtClean="0"/>
              <a:t>Pop corn growing area</a:t>
            </a:r>
          </a:p>
          <a:p>
            <a:pPr marL="285750" indent="-285750">
              <a:buFont typeface="Wingdings" panose="05000000000000000000" pitchFamily="2" charset="2"/>
              <a:buChar char="q"/>
            </a:pPr>
            <a:r>
              <a:rPr lang="en-US" dirty="0" smtClean="0"/>
              <a:t>Antenna height </a:t>
            </a:r>
            <a:r>
              <a:rPr lang="en-US" dirty="0" smtClean="0">
                <a:latin typeface="Calibri"/>
                <a:cs typeface="Calibri"/>
              </a:rPr>
              <a:t>≈</a:t>
            </a:r>
            <a:r>
              <a:rPr lang="en-US" dirty="0" smtClean="0"/>
              <a:t>10 </a:t>
            </a:r>
            <a:r>
              <a:rPr lang="en-US" dirty="0" err="1" smtClean="0"/>
              <a:t>ft</a:t>
            </a:r>
            <a:endParaRPr lang="en-US" dirty="0" smtClean="0"/>
          </a:p>
          <a:p>
            <a:pPr marL="285750" indent="-285750">
              <a:buFont typeface="Wingdings" panose="05000000000000000000" pitchFamily="2" charset="2"/>
              <a:buChar char="q"/>
            </a:pPr>
            <a:r>
              <a:rPr lang="en-US" dirty="0" smtClean="0"/>
              <a:t>Solar power for charging and photosynthesis calibration</a:t>
            </a:r>
          </a:p>
          <a:p>
            <a:pPr marL="285750" indent="-285750">
              <a:buFont typeface="Wingdings" panose="05000000000000000000" pitchFamily="2" charset="2"/>
              <a:buChar char="q"/>
            </a:pPr>
            <a:r>
              <a:rPr lang="en-US" dirty="0" smtClean="0"/>
              <a:t>CO</a:t>
            </a:r>
            <a:r>
              <a:rPr lang="en-US" baseline="-25000" dirty="0" smtClean="0"/>
              <a:t>2  </a:t>
            </a:r>
            <a:r>
              <a:rPr lang="en-US" dirty="0" smtClean="0"/>
              <a:t>concentration and Weather data sampled day and night. APRS output</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smtClean="0"/>
              <a:t>2.4 GHz AREDN Mesh node for radio and network learning</a:t>
            </a:r>
          </a:p>
          <a:p>
            <a:pPr marL="285750" indent="-285750">
              <a:buFont typeface="Wingdings" panose="05000000000000000000" pitchFamily="2" charset="2"/>
              <a:buChar char="q"/>
            </a:pPr>
            <a:r>
              <a:rPr lang="en-US" dirty="0" smtClean="0"/>
              <a:t>Looking for nearby relay points</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sz="1100" dirty="0" smtClean="0"/>
              <a:t>https://www.vaisala.com/en/products/instruments-sensors-and-other-measurement-devices/instruments-industrial-measurements/gmp343</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912" y="1692275"/>
            <a:ext cx="104294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1695" y="3042557"/>
            <a:ext cx="919162" cy="78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https://apis.mail.yahoo.com/ws/v3/mailboxes/@.id==VjN-zqNhoXa6UAV89opQoMXlO9ZA0GiRrp7lV_cEfnylVBLqhtjCvQRJzHyHXy0VORpr-OZtZrw2rULBXQ-scIJXZQ/messages/@.id==AAOdsJsiX-o4ZMFq-w5jmJihSvo/content/parts/@.id==2/thumbnail?appid=YMailNorrin&amp;downloadWhenThumbnailFails=true&amp;pid=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apis.mail.yahoo.com/ws/v3/mailboxes/@.id==VjN-zqNhoXa6UAV89opQoMXlO9ZA0GiRrp7lV_cEfnylVBLqhtjCvQRJzHyHXy0VORpr-OZtZrw2rULBXQ-scIJXZQ/messages/@.id==AAOdsJsiX-o4ZMFq-w5jmJihSvo/content/parts/@.id==2/thumbnail?appid=YMailNorrin&amp;downloadWhenThumbnailFails=true&amp;pid=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712" y="1346010"/>
            <a:ext cx="3151666" cy="420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810" t="5877" r="18690" b="2219"/>
          <a:stretch/>
        </p:blipFill>
        <p:spPr bwMode="auto">
          <a:xfrm>
            <a:off x="3522232" y="3673475"/>
            <a:ext cx="2015899" cy="187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68712" y="3042557"/>
            <a:ext cx="762000" cy="430887"/>
          </a:xfrm>
          <a:prstGeom prst="rect">
            <a:avLst/>
          </a:prstGeom>
          <a:noFill/>
        </p:spPr>
        <p:txBody>
          <a:bodyPr wrap="square" rtlCol="0">
            <a:spAutoFit/>
          </a:bodyPr>
          <a:lstStyle/>
          <a:p>
            <a:r>
              <a:rPr lang="en-US" sz="1100" dirty="0" smtClean="0">
                <a:solidFill>
                  <a:schemeClr val="bg1">
                    <a:lumMod val="95000"/>
                  </a:schemeClr>
                </a:solidFill>
              </a:rPr>
              <a:t>Repeater in a tree</a:t>
            </a:r>
            <a:endParaRPr lang="en-US" sz="1100" dirty="0">
              <a:solidFill>
                <a:schemeClr val="bg1">
                  <a:lumMod val="95000"/>
                </a:schemeClr>
              </a:solidFill>
            </a:endParaRPr>
          </a:p>
        </p:txBody>
      </p:sp>
    </p:spTree>
    <p:extLst>
      <p:ext uri="{BB962C8B-B14F-4D97-AF65-F5344CB8AC3E}">
        <p14:creationId xmlns:p14="http://schemas.microsoft.com/office/powerpoint/2010/main" val="3448054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945" y="1311276"/>
            <a:ext cx="9078912" cy="4303510"/>
          </a:xfrm>
          <a:prstGeom prst="rect">
            <a:avLst/>
          </a:prstGeom>
        </p:spPr>
      </p:pic>
      <p:sp>
        <p:nvSpPr>
          <p:cNvPr id="2" name="Title 1"/>
          <p:cNvSpPr>
            <a:spLocks noGrp="1"/>
          </p:cNvSpPr>
          <p:nvPr>
            <p:ph type="title"/>
          </p:nvPr>
        </p:nvSpPr>
        <p:spPr/>
        <p:txBody>
          <a:bodyPr/>
          <a:lstStyle/>
          <a:p>
            <a:r>
              <a:rPr lang="en-US" sz="3570" kern="1200" spc="-1" dirty="0" smtClean="0">
                <a:solidFill>
                  <a:srgbClr val="FFFFFF"/>
                </a:solidFill>
                <a:latin typeface="Arial"/>
                <a:ea typeface="+mn-ea"/>
                <a:cs typeface="+mn-cs"/>
              </a:rPr>
              <a:t>OUTSTANDING IN OUR FIELD</a:t>
            </a:r>
            <a:endParaRPr lang="en-US" sz="3570" kern="1200" spc="-1" dirty="0">
              <a:solidFill>
                <a:srgbClr val="FFFFFF"/>
              </a:solidFill>
              <a:latin typeface="Arial"/>
              <a:ea typeface="+mn-ea"/>
              <a:cs typeface="+mn-cs"/>
            </a:endParaRPr>
          </a:p>
        </p:txBody>
      </p:sp>
      <p:sp>
        <p:nvSpPr>
          <p:cNvPr id="3" name="Subtitle 2"/>
          <p:cNvSpPr>
            <a:spLocks noGrp="1"/>
          </p:cNvSpPr>
          <p:nvPr>
            <p:ph type="subTitle"/>
          </p:nvPr>
        </p:nvSpPr>
        <p:spPr>
          <a:xfrm>
            <a:off x="4964112" y="1768475"/>
            <a:ext cx="1491116" cy="685799"/>
          </a:xfrm>
        </p:spPr>
        <p:txBody>
          <a:bodyPr>
            <a:normAutofit/>
          </a:bodyPr>
          <a:lstStyle/>
          <a:p>
            <a:pPr marL="285750" indent="-285750">
              <a:buFont typeface="Wingdings" panose="05000000000000000000" pitchFamily="2" charset="2"/>
              <a:buChar char="q"/>
            </a:pPr>
            <a:r>
              <a:rPr lang="en-US" sz="1100" dirty="0" err="1"/>
              <a:t>T</a:t>
            </a:r>
            <a:r>
              <a:rPr lang="en-US" sz="1100" dirty="0" err="1" smtClean="0"/>
              <a:t>empco</a:t>
            </a:r>
            <a:r>
              <a:rPr lang="en-US" sz="1100" dirty="0" smtClean="0"/>
              <a:t> Sensor deployed at Garman Farm</a:t>
            </a:r>
          </a:p>
        </p:txBody>
      </p:sp>
      <p:sp>
        <p:nvSpPr>
          <p:cNvPr id="4" name="AutoShape 2" descr="https://apis.mail.yahoo.com/ws/v3/mailboxes/@.id==VjN-zqNhoXa6UAV89opQoMXlO9ZA0GiRrp7lV_cEfnylVBLqhtjCvQRJzHyHXy0VORpr-OZtZrw2rULBXQ-scIJXZQ/messages/@.id==AAOdsJsiX-o4ZMFq-w5jmJihSvo/content/parts/@.id==2/thumbnail?appid=YMailNorrin&amp;downloadWhenThumbnailFails=true&amp;pid=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apis.mail.yahoo.com/ws/v3/mailboxes/@.id==VjN-zqNhoXa6UAV89opQoMXlO9ZA0GiRrp7lV_cEfnylVBLqhtjCvQRJzHyHXy0VORpr-OZtZrw2rULBXQ-scIJXZQ/messages/@.id==AAOdsJsiX-o4ZMFq-w5jmJihSvo/content/parts/@.id==2/thumbnail?appid=YMailNorrin&amp;downloadWhenThumbnailFails=true&amp;pid=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96466" y="3269721"/>
            <a:ext cx="2256368" cy="169227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2269" b="347"/>
          <a:stretch/>
        </p:blipFill>
        <p:spPr>
          <a:xfrm rot="5400000">
            <a:off x="2784792" y="1661795"/>
            <a:ext cx="2377440" cy="2286000"/>
          </a:xfrm>
          <a:prstGeom prst="rect">
            <a:avLst/>
          </a:prstGeom>
        </p:spPr>
      </p:pic>
    </p:spTree>
    <p:extLst>
      <p:ext uri="{BB962C8B-B14F-4D97-AF65-F5344CB8AC3E}">
        <p14:creationId xmlns:p14="http://schemas.microsoft.com/office/powerpoint/2010/main" val="1770847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70" kern="1200" spc="-1" dirty="0" smtClean="0">
                <a:solidFill>
                  <a:srgbClr val="FFFFFF"/>
                </a:solidFill>
                <a:latin typeface="Arial"/>
                <a:ea typeface="+mn-ea"/>
                <a:cs typeface="+mn-cs"/>
              </a:rPr>
              <a:t>We are not alone -</a:t>
            </a:r>
            <a:endParaRPr lang="en-US" dirty="0"/>
          </a:p>
        </p:txBody>
      </p:sp>
      <p:sp>
        <p:nvSpPr>
          <p:cNvPr id="3" name="Subtitle 2"/>
          <p:cNvSpPr>
            <a:spLocks noGrp="1"/>
          </p:cNvSpPr>
          <p:nvPr>
            <p:ph type="subTitle"/>
          </p:nvPr>
        </p:nvSpPr>
        <p:spPr>
          <a:xfrm>
            <a:off x="508453" y="1539873"/>
            <a:ext cx="9071640" cy="3657601"/>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hlinkClick r:id="rId2"/>
              </a:rPr>
              <a:t>https://www.rs-online.com/designspark/jude-pullen-air-quality-canary-project</a:t>
            </a:r>
            <a:endParaRPr lang="en-US" dirty="0" smtClean="0"/>
          </a:p>
          <a:p>
            <a:endParaRPr lang="en-US" dirty="0" smtClean="0"/>
          </a:p>
          <a:p>
            <a:r>
              <a:rPr lang="en-US" dirty="0" smtClean="0">
                <a:hlinkClick r:id="rId3"/>
              </a:rPr>
              <a:t>https://www.rs-online.com/designspark/air-quality-and-activist-engineering-update</a:t>
            </a:r>
            <a:endParaRPr lang="en-US" dirty="0" smtClean="0"/>
          </a:p>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912" y="1402110"/>
            <a:ext cx="3983975" cy="251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2" y="1402110"/>
            <a:ext cx="2590800" cy="237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620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92112" y="216000"/>
            <a:ext cx="7019640" cy="935640"/>
          </a:xfrm>
          <a:prstGeom prst="rect">
            <a:avLst/>
          </a:prstGeom>
          <a:noFill/>
          <a:ln>
            <a:noFill/>
          </a:ln>
        </p:spPr>
        <p:txBody>
          <a:bodyPr lIns="0" tIns="0" rIns="0" bIns="0" anchor="ctr"/>
          <a:lstStyle/>
          <a:p>
            <a:pPr algn="ctr"/>
            <a:r>
              <a:rPr lang="en-US" sz="4400" b="0" strike="noStrike" spc="-1" dirty="0">
                <a:solidFill>
                  <a:schemeClr val="bg1"/>
                </a:solidFill>
                <a:latin typeface="Arial"/>
              </a:rPr>
              <a:t>Contest Ideas</a:t>
            </a:r>
          </a:p>
        </p:txBody>
      </p:sp>
      <p:sp>
        <p:nvSpPr>
          <p:cNvPr id="91" name="TextShape 2"/>
          <p:cNvSpPr txBox="1"/>
          <p:nvPr/>
        </p:nvSpPr>
        <p:spPr>
          <a:xfrm>
            <a:off x="548640" y="1387475"/>
            <a:ext cx="9063672" cy="4114799"/>
          </a:xfrm>
          <a:prstGeom prst="rect">
            <a:avLst/>
          </a:prstGeom>
          <a:noFill/>
          <a:ln>
            <a:noFill/>
          </a:ln>
        </p:spPr>
        <p:txBody>
          <a:bodyPr lIns="90000" tIns="45000" rIns="90000" bIns="45000"/>
          <a:lstStyle/>
          <a:p>
            <a:r>
              <a:rPr lang="en-US" sz="2000" b="1" u="sng" strike="noStrike" spc="-1" dirty="0" smtClean="0">
                <a:latin typeface="Arial"/>
              </a:rPr>
              <a:t>Defined awards</a:t>
            </a:r>
          </a:p>
          <a:p>
            <a:endParaRPr lang="en-US" sz="2000" b="1" u="sng" strike="noStrike" spc="-1" dirty="0" smtClean="0">
              <a:latin typeface="Arial"/>
            </a:endParaRPr>
          </a:p>
          <a:p>
            <a:pPr marL="342900" indent="-342900">
              <a:buFont typeface="Wingdings" panose="05000000000000000000" pitchFamily="2" charset="2"/>
              <a:buChar char="q"/>
            </a:pPr>
            <a:r>
              <a:rPr lang="en-US" sz="2000" b="1" strike="noStrike" spc="-1" dirty="0" smtClean="0">
                <a:latin typeface="Arial"/>
              </a:rPr>
              <a:t>ARTEN DYDX - 1 yard at 1-10 GHz  = 1 Mile of HF DX</a:t>
            </a:r>
          </a:p>
          <a:p>
            <a:pPr marL="800100" lvl="1" indent="-342900">
              <a:buFont typeface="Wingdings" panose="05000000000000000000" pitchFamily="2" charset="2"/>
              <a:buChar char="q"/>
            </a:pPr>
            <a:r>
              <a:rPr lang="en-US" sz="2000" b="1" i="1" spc="-1" dirty="0" smtClean="0">
                <a:latin typeface="Arial"/>
              </a:rPr>
              <a:t>Encourages short and direct connection (without a repeater)experiments with significant frequency reuse up to about 8 miles (180</a:t>
            </a:r>
            <a:r>
              <a:rPr lang="en-US" sz="2000" b="1" i="1" spc="-1" dirty="0" smtClean="0">
                <a:latin typeface="Calibri"/>
                <a:cs typeface="Calibri"/>
              </a:rPr>
              <a:t>⁰ great circle)</a:t>
            </a:r>
            <a:endParaRPr lang="en-US" sz="2000" b="1" i="1" spc="-1" dirty="0" smtClean="0">
              <a:latin typeface="Arial"/>
            </a:endParaRPr>
          </a:p>
          <a:p>
            <a:pPr marL="800100" lvl="1" indent="-342900">
              <a:buFont typeface="Wingdings" panose="05000000000000000000" pitchFamily="2" charset="2"/>
              <a:buChar char="q"/>
            </a:pPr>
            <a:r>
              <a:rPr lang="en-US" sz="2000" b="1" i="1" spc="-1" dirty="0" smtClean="0">
                <a:latin typeface="Arial"/>
              </a:rPr>
              <a:t>Longer connections  are classified as Extra Terrestrial and allow </a:t>
            </a:r>
            <a:r>
              <a:rPr lang="en-US" sz="2000" b="1" i="1" spc="-1" dirty="0">
                <a:latin typeface="Arial"/>
              </a:rPr>
              <a:t>Moon-bounce, Moon QSOs, and satellite radio operation </a:t>
            </a:r>
            <a:r>
              <a:rPr lang="en-US" sz="2000" b="1" i="1" spc="-1" dirty="0" smtClean="0">
                <a:latin typeface="Arial"/>
              </a:rPr>
              <a:t>projects</a:t>
            </a:r>
          </a:p>
          <a:p>
            <a:pPr marL="800100" lvl="1" indent="-342900">
              <a:buFont typeface="Wingdings" panose="05000000000000000000" pitchFamily="2" charset="2"/>
              <a:buChar char="q"/>
            </a:pPr>
            <a:r>
              <a:rPr lang="en-US" sz="2000" b="1" i="1" spc="-1" dirty="0" smtClean="0">
                <a:latin typeface="Arial"/>
              </a:rPr>
              <a:t>Band Factor included to allow lower frequencies and make </a:t>
            </a:r>
          </a:p>
          <a:p>
            <a:pPr lvl="1"/>
            <a:r>
              <a:rPr lang="en-US" sz="2000" b="1" i="1" spc="-1" dirty="0" smtClean="0">
                <a:latin typeface="Arial"/>
              </a:rPr>
              <a:t>     &lt;30MHz the same as HF DX and encourage &gt;10 GHz</a:t>
            </a:r>
            <a:endParaRPr lang="en-US" sz="2000" b="1" i="1" spc="-1" dirty="0">
              <a:latin typeface="Arial"/>
            </a:endParaRPr>
          </a:p>
          <a:p>
            <a:pPr lvl="1"/>
            <a:endParaRPr lang="en-US" sz="2000" b="1" i="1" strike="noStrike" spc="-1" dirty="0" smtClean="0">
              <a:latin typeface="Arial"/>
            </a:endParaRPr>
          </a:p>
          <a:p>
            <a:pPr marL="342900" indent="-342900">
              <a:buFont typeface="Wingdings" panose="05000000000000000000" pitchFamily="2" charset="2"/>
              <a:buChar char="q"/>
            </a:pPr>
            <a:r>
              <a:rPr lang="en-US" sz="2000" b="1" spc="-1" dirty="0"/>
              <a:t>ARTEN  WAN -I,V,X,L,C</a:t>
            </a:r>
            <a:r>
              <a:rPr lang="en-US" sz="2000" b="1" strike="noStrike" spc="-1" dirty="0" smtClean="0">
                <a:latin typeface="Arial"/>
              </a:rPr>
              <a:t>  </a:t>
            </a:r>
            <a:r>
              <a:rPr lang="en-US" sz="2000" b="1" strike="noStrike" spc="-1" dirty="0">
                <a:latin typeface="Arial"/>
              </a:rPr>
              <a:t>“Worked </a:t>
            </a:r>
            <a:r>
              <a:rPr lang="en-US" sz="2000" b="1" strike="noStrike" spc="-1" dirty="0" smtClean="0">
                <a:latin typeface="Arial"/>
              </a:rPr>
              <a:t>All Nodes” Certificates.  </a:t>
            </a:r>
          </a:p>
          <a:p>
            <a:pPr marL="800100" lvl="1" indent="-342900">
              <a:buFont typeface="Wingdings" panose="05000000000000000000" pitchFamily="2" charset="2"/>
              <a:buChar char="q"/>
            </a:pPr>
            <a:r>
              <a:rPr lang="en-US" sz="2000" b="1" spc="-1" dirty="0" smtClean="0">
                <a:solidFill>
                  <a:srgbClr val="FF0000"/>
                </a:solidFill>
                <a:latin typeface="Arial"/>
              </a:rPr>
              <a:t>Participate today  - CQ MESH ACTIVITY at the Show</a:t>
            </a:r>
            <a:endParaRPr lang="en-US" sz="2000" b="1" strike="noStrike" spc="-1" dirty="0" smtClean="0">
              <a:solidFill>
                <a:srgbClr val="FF0000"/>
              </a:solidFill>
              <a:latin typeface="Arial"/>
            </a:endParaRPr>
          </a:p>
          <a:p>
            <a:endParaRPr lang="en-US" sz="2000" b="1" spc="-1" dirty="0" smtClean="0">
              <a:solidFill>
                <a:srgbClr val="FF0000"/>
              </a:solidFill>
              <a:latin typeface="Arial"/>
            </a:endParaRPr>
          </a:p>
          <a:p>
            <a:endParaRPr lang="en-US" sz="2000" b="1" spc="-1" dirty="0">
              <a:latin typeface="Arial"/>
            </a:endParaRPr>
          </a:p>
          <a:p>
            <a:endParaRPr lang="en-US" sz="2000" b="1"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3570" kern="1200" spc="-1" dirty="0">
                <a:solidFill>
                  <a:srgbClr val="FFFFFF"/>
                </a:solidFill>
                <a:latin typeface="Arial"/>
                <a:ea typeface="+mn-ea"/>
                <a:cs typeface="+mn-cs"/>
              </a:rPr>
              <a:t>FUTURE CONTEST IDEAS</a:t>
            </a:r>
          </a:p>
        </p:txBody>
      </p:sp>
      <p:sp>
        <p:nvSpPr>
          <p:cNvPr id="3" name="Subtitle 2"/>
          <p:cNvSpPr>
            <a:spLocks noGrp="1"/>
          </p:cNvSpPr>
          <p:nvPr>
            <p:ph type="subTitle"/>
          </p:nvPr>
        </p:nvSpPr>
        <p:spPr>
          <a:xfrm>
            <a:off x="392112" y="1768475"/>
            <a:ext cx="8458200" cy="3269365"/>
          </a:xfrm>
        </p:spPr>
        <p:txBody>
          <a:bodyPr/>
          <a:lstStyle/>
          <a:p>
            <a:pPr lvl="1"/>
            <a:endParaRPr lang="en-US" sz="2000" b="1" spc="-1" dirty="0" smtClean="0"/>
          </a:p>
          <a:p>
            <a:pPr lvl="1"/>
            <a:r>
              <a:rPr lang="en-US" sz="2000" b="1" spc="-1" dirty="0" smtClean="0"/>
              <a:t>ARTEN WEB   “Worked Every Band” Award</a:t>
            </a:r>
          </a:p>
          <a:p>
            <a:pPr lvl="1"/>
            <a:endParaRPr lang="en-US" sz="2000" b="1" spc="-1" dirty="0" smtClean="0"/>
          </a:p>
          <a:p>
            <a:pPr lvl="1"/>
            <a:r>
              <a:rPr lang="en-US" sz="2000" b="1" spc="-1" dirty="0" smtClean="0"/>
              <a:t>ARTEN CAN   “Connected to All Nodes” Award</a:t>
            </a:r>
          </a:p>
          <a:p>
            <a:pPr lvl="1"/>
            <a:endParaRPr lang="en-US" sz="2000" b="1" spc="-1" dirty="0" smtClean="0"/>
          </a:p>
          <a:p>
            <a:pPr lvl="1"/>
            <a:r>
              <a:rPr lang="en-US" sz="2000" b="1" strike="noStrike" spc="-1" dirty="0" smtClean="0">
                <a:latin typeface="Arial"/>
              </a:rPr>
              <a:t>ARTEN WAM  “Worked All Modes” Award</a:t>
            </a:r>
          </a:p>
          <a:p>
            <a:pPr lvl="1"/>
            <a:endParaRPr lang="en-US" sz="2000" b="1" strike="noStrike" spc="-1" dirty="0" smtClean="0">
              <a:latin typeface="Arial"/>
            </a:endParaRPr>
          </a:p>
          <a:p>
            <a:pPr lvl="1"/>
            <a:r>
              <a:rPr lang="en-US" sz="2000" b="1" strike="noStrike" spc="-1" dirty="0" smtClean="0">
                <a:latin typeface="Arial"/>
              </a:rPr>
              <a:t>ARTEN MEN      Moon </a:t>
            </a:r>
            <a:r>
              <a:rPr lang="en-US" sz="1400" b="1" strike="noStrike" spc="-1" dirty="0" smtClean="0">
                <a:latin typeface="Arial"/>
              </a:rPr>
              <a:t>(ours) </a:t>
            </a:r>
            <a:r>
              <a:rPr lang="en-US" sz="2000" b="1" strike="noStrike" spc="-1" dirty="0" smtClean="0">
                <a:latin typeface="Arial"/>
              </a:rPr>
              <a:t>- Earth Networked </a:t>
            </a:r>
          </a:p>
          <a:p>
            <a:pPr lvl="1"/>
            <a:endParaRPr lang="en-US" sz="2000" b="1" strike="noStrike" spc="-1" dirty="0" smtClean="0">
              <a:latin typeface="Arial"/>
            </a:endParaRPr>
          </a:p>
          <a:p>
            <a:pPr lvl="1"/>
            <a:r>
              <a:rPr lang="en-US" sz="2000" b="1" spc="-1" dirty="0" smtClean="0">
                <a:latin typeface="Arial"/>
              </a:rPr>
              <a:t>ARTEN WOMEN  World </a:t>
            </a:r>
            <a:r>
              <a:rPr lang="en-US" sz="1400" b="1" spc="-1" dirty="0" smtClean="0">
                <a:latin typeface="Arial"/>
              </a:rPr>
              <a:t>(e.g. Planet)</a:t>
            </a:r>
            <a:r>
              <a:rPr lang="en-US" sz="2000" b="1" spc="-1" dirty="0" smtClean="0">
                <a:latin typeface="Arial"/>
              </a:rPr>
              <a:t> Or Moon </a:t>
            </a:r>
            <a:r>
              <a:rPr lang="en-US" sz="1200" b="1" spc="-1" dirty="0" smtClean="0">
                <a:latin typeface="Arial"/>
              </a:rPr>
              <a:t>(e.g. Europa) </a:t>
            </a:r>
            <a:r>
              <a:rPr lang="en-US" sz="2000" b="1" spc="-1" dirty="0" smtClean="0">
                <a:latin typeface="Arial"/>
              </a:rPr>
              <a:t>to Earth Networked</a:t>
            </a:r>
          </a:p>
          <a:p>
            <a:endParaRPr lang="en-US" sz="2000" b="1" strike="noStrike" spc="-1" dirty="0" smtClean="0">
              <a:latin typeface="Arial"/>
            </a:endParaRPr>
          </a:p>
          <a:p>
            <a:endParaRPr lang="en-US" dirty="0"/>
          </a:p>
        </p:txBody>
      </p:sp>
    </p:spTree>
    <p:extLst>
      <p:ext uri="{BB962C8B-B14F-4D97-AF65-F5344CB8AC3E}">
        <p14:creationId xmlns:p14="http://schemas.microsoft.com/office/powerpoint/2010/main" val="3104604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Other mesh projects  - Much is happening</a:t>
            </a:r>
            <a:endParaRPr lang="en-US" sz="2800" dirty="0">
              <a:solidFill>
                <a:schemeClr val="bg1"/>
              </a:solidFill>
            </a:endParaRPr>
          </a:p>
        </p:txBody>
      </p:sp>
      <p:sp>
        <p:nvSpPr>
          <p:cNvPr id="3" name="Subtitle 2"/>
          <p:cNvSpPr>
            <a:spLocks noGrp="1"/>
          </p:cNvSpPr>
          <p:nvPr>
            <p:ph type="subTitle"/>
          </p:nvPr>
        </p:nvSpPr>
        <p:spPr>
          <a:xfrm>
            <a:off x="504000" y="1367999"/>
            <a:ext cx="9071640" cy="4058076"/>
          </a:xfrm>
        </p:spPr>
        <p:txBody>
          <a:bodyPr>
            <a:noAutofit/>
          </a:bodyPr>
          <a:lstStyle/>
          <a:p>
            <a:pPr marL="342900" indent="-342900" algn="l" rtl="0">
              <a:buFont typeface="Wingdings" panose="05000000000000000000" pitchFamily="2" charset="2"/>
              <a:buChar char="q"/>
            </a:pPr>
            <a:r>
              <a:rPr lang="en-US" sz="1200" b="1" kern="1200" spc="-1" dirty="0">
                <a:solidFill>
                  <a:schemeClr val="tx1"/>
                </a:solidFill>
                <a:latin typeface="Arial"/>
                <a:ea typeface="+mn-ea"/>
                <a:cs typeface="+mn-cs"/>
              </a:rPr>
              <a:t>Western States have been deploying emergency and dense city networks for some years now.  This was the impetus behind the development of the AREDN mesh software that continues to be improved</a:t>
            </a:r>
            <a:r>
              <a:rPr lang="en-US" sz="1200" b="1" kern="1200" spc="-1" dirty="0" smtClean="0">
                <a:solidFill>
                  <a:schemeClr val="tx1"/>
                </a:solidFill>
                <a:latin typeface="Arial"/>
                <a:ea typeface="+mn-ea"/>
                <a:cs typeface="+mn-cs"/>
              </a:rPr>
              <a:t>.</a:t>
            </a:r>
            <a:endParaRPr lang="en-US" sz="1200" b="1" kern="1200" spc="-1" dirty="0">
              <a:solidFill>
                <a:schemeClr val="tx1"/>
              </a:solidFill>
              <a:latin typeface="Arial"/>
              <a:ea typeface="+mn-ea"/>
              <a:cs typeface="+mn-cs"/>
            </a:endParaRPr>
          </a:p>
          <a:p>
            <a:pPr marL="285750" lvl="8" indent="-342900" algn="l" rtl="0">
              <a:buFont typeface="Wingdings" panose="05000000000000000000" pitchFamily="2" charset="2"/>
              <a:buChar char="Ø"/>
            </a:pPr>
            <a:r>
              <a:rPr lang="en-US" sz="1200" b="1" kern="1200" spc="-1" dirty="0" smtClean="0">
                <a:solidFill>
                  <a:schemeClr val="tx1"/>
                </a:solidFill>
                <a:latin typeface="Arial"/>
                <a:ea typeface="+mn-ea"/>
                <a:cs typeface="+mn-cs"/>
                <a:hlinkClick r:id="rId3"/>
              </a:rPr>
              <a:t>www.arednmesh.org</a:t>
            </a:r>
            <a:endParaRPr lang="en-US" sz="1200" b="1" kern="1200" spc="-1" dirty="0">
              <a:solidFill>
                <a:schemeClr val="tx1"/>
              </a:solidFill>
              <a:latin typeface="Arial"/>
              <a:ea typeface="+mn-ea"/>
              <a:cs typeface="+mn-cs"/>
            </a:endParaRPr>
          </a:p>
          <a:p>
            <a:pPr marL="342900" lvl="8" indent="-342900" algn="l" rtl="0">
              <a:buFont typeface="Wingdings" panose="05000000000000000000" pitchFamily="2" charset="2"/>
              <a:buChar char="q"/>
            </a:pPr>
            <a:endParaRPr lang="en-US" sz="1200" b="1" kern="1200" spc="-1" dirty="0">
              <a:solidFill>
                <a:schemeClr val="tx1"/>
              </a:solidFill>
              <a:latin typeface="Arial"/>
              <a:ea typeface="+mn-ea"/>
              <a:cs typeface="+mn-cs"/>
            </a:endParaRPr>
          </a:p>
          <a:p>
            <a:pPr marL="285750" indent="-342900" algn="l" rtl="0">
              <a:buFont typeface="Wingdings" panose="05000000000000000000" pitchFamily="2" charset="2"/>
              <a:buChar char="q"/>
            </a:pPr>
            <a:r>
              <a:rPr lang="en-US" sz="1200" b="1" kern="1200" spc="-1" dirty="0">
                <a:solidFill>
                  <a:schemeClr val="tx1"/>
                </a:solidFill>
                <a:latin typeface="Arial"/>
                <a:ea typeface="+mn-ea"/>
                <a:cs typeface="+mn-cs"/>
              </a:rPr>
              <a:t>World map ---   </a:t>
            </a:r>
            <a:r>
              <a:rPr lang="en-US" sz="1200" b="1" kern="1200" spc="-1" dirty="0">
                <a:solidFill>
                  <a:schemeClr val="tx1"/>
                </a:solidFill>
                <a:latin typeface="Arial"/>
                <a:ea typeface="+mn-ea"/>
                <a:cs typeface="+mn-cs"/>
                <a:hlinkClick r:id="rId4"/>
              </a:rPr>
              <a:t>http://usercontent.arednmesh.org/K/5/K5DLQ/livemap2.html#2/66.2/-67.9</a:t>
            </a:r>
            <a:endParaRPr lang="en-US" sz="1200" b="1" kern="1200" spc="-1" dirty="0">
              <a:solidFill>
                <a:schemeClr val="tx1"/>
              </a:solidFill>
              <a:latin typeface="Arial"/>
              <a:ea typeface="+mn-ea"/>
              <a:cs typeface="+mn-cs"/>
            </a:endParaRPr>
          </a:p>
          <a:p>
            <a:pPr marL="285750" indent="-342900" algn="l" rtl="0">
              <a:buFont typeface="Wingdings" panose="05000000000000000000" pitchFamily="2" charset="2"/>
              <a:buChar char="q"/>
            </a:pPr>
            <a:endParaRPr lang="en-US" sz="1200" b="1" kern="1200" spc="-1" dirty="0">
              <a:solidFill>
                <a:schemeClr val="tx1"/>
              </a:solidFill>
              <a:latin typeface="Arial"/>
              <a:ea typeface="+mn-ea"/>
              <a:cs typeface="+mn-cs"/>
            </a:endParaRPr>
          </a:p>
          <a:p>
            <a:pPr indent="-342900" algn="l" rtl="0">
              <a:buFont typeface="Wingdings" panose="05000000000000000000" pitchFamily="2" charset="2"/>
              <a:buChar char="q"/>
            </a:pPr>
            <a:endParaRPr lang="en-US" sz="1200" b="1" kern="1200" spc="-1" dirty="0">
              <a:solidFill>
                <a:schemeClr val="tx1"/>
              </a:solidFill>
              <a:latin typeface="Arial"/>
              <a:ea typeface="+mn-ea"/>
              <a:cs typeface="+mn-cs"/>
            </a:endParaRPr>
          </a:p>
          <a:p>
            <a:pPr marL="342900" indent="-342900" algn="l" rtl="0">
              <a:buFont typeface="Wingdings" panose="05000000000000000000" pitchFamily="2" charset="2"/>
              <a:buChar char="q"/>
            </a:pPr>
            <a:r>
              <a:rPr lang="en-US" sz="1200" b="1" kern="1200" spc="-1" dirty="0">
                <a:solidFill>
                  <a:schemeClr val="tx1"/>
                </a:solidFill>
                <a:latin typeface="Arial"/>
                <a:ea typeface="+mn-ea"/>
                <a:cs typeface="+mn-cs"/>
              </a:rPr>
              <a:t>ARRL NE-DIV has a working group on Spectrum Protection and Use that meets on Mesh status on alternate meetings.</a:t>
            </a:r>
          </a:p>
          <a:p>
            <a:pPr indent="-342900" algn="l" rtl="0">
              <a:buFont typeface="Wingdings" panose="05000000000000000000" pitchFamily="2" charset="2"/>
              <a:buChar char="q"/>
            </a:pPr>
            <a:endParaRPr lang="en-US" sz="1200" b="1" kern="1200" spc="-1" dirty="0">
              <a:solidFill>
                <a:schemeClr val="tx1"/>
              </a:solidFill>
              <a:latin typeface="Arial"/>
              <a:ea typeface="+mn-ea"/>
              <a:cs typeface="+mn-cs"/>
            </a:endParaRPr>
          </a:p>
          <a:p>
            <a:pPr marL="285750" indent="-342900" algn="l" rtl="0">
              <a:buFont typeface="Wingdings" panose="05000000000000000000" pitchFamily="2" charset="2"/>
              <a:buChar char="q"/>
            </a:pPr>
            <a:r>
              <a:rPr lang="en-US" sz="1200" b="1" kern="1200" spc="-1" dirty="0">
                <a:solidFill>
                  <a:schemeClr val="tx1"/>
                </a:solidFill>
                <a:latin typeface="Arial"/>
                <a:ea typeface="+mn-ea"/>
                <a:cs typeface="+mn-cs"/>
                <a:hlinkClick r:id="rId5"/>
              </a:rPr>
              <a:t>https://nediv.arrl.org/spectrum-protection-utilization/#New_England_Mesh_Networking</a:t>
            </a:r>
            <a:endParaRPr lang="en-US" sz="1200" b="1" kern="1200" spc="-1" dirty="0">
              <a:solidFill>
                <a:schemeClr val="tx1"/>
              </a:solidFill>
              <a:latin typeface="Arial"/>
              <a:ea typeface="+mn-ea"/>
              <a:cs typeface="+mn-cs"/>
            </a:endParaRPr>
          </a:p>
          <a:p>
            <a:pPr marL="285750" indent="-342900" algn="l" rtl="0">
              <a:buFont typeface="Wingdings" panose="05000000000000000000" pitchFamily="2" charset="2"/>
              <a:buChar char="q"/>
            </a:pPr>
            <a:endParaRPr lang="en-US" sz="1200" b="1" kern="1200" spc="-1" dirty="0">
              <a:solidFill>
                <a:schemeClr val="tx1"/>
              </a:solidFill>
              <a:latin typeface="Arial"/>
              <a:ea typeface="+mn-ea"/>
              <a:cs typeface="+mn-cs"/>
            </a:endParaRPr>
          </a:p>
          <a:p>
            <a:pPr marL="285750" indent="-342900" algn="l" rtl="0">
              <a:buFont typeface="Wingdings" panose="05000000000000000000" pitchFamily="2" charset="2"/>
              <a:buChar char="q"/>
            </a:pPr>
            <a:endParaRPr lang="en-US" sz="1200" b="1" kern="1200" spc="-1" dirty="0">
              <a:solidFill>
                <a:schemeClr val="tx1"/>
              </a:solidFill>
              <a:latin typeface="Arial"/>
              <a:ea typeface="+mn-ea"/>
              <a:cs typeface="+mn-cs"/>
            </a:endParaRPr>
          </a:p>
          <a:p>
            <a:pPr marL="342900" indent="-342900" algn="l" rtl="0">
              <a:buFont typeface="Wingdings" panose="05000000000000000000" pitchFamily="2" charset="2"/>
              <a:buChar char="q"/>
            </a:pPr>
            <a:r>
              <a:rPr lang="en-US" sz="1200" b="1" kern="1200" spc="-1" dirty="0">
                <a:solidFill>
                  <a:schemeClr val="tx1"/>
                </a:solidFill>
                <a:latin typeface="Arial"/>
                <a:ea typeface="+mn-ea"/>
                <a:cs typeface="+mn-cs"/>
              </a:rPr>
              <a:t>AR|DC grants have been issued to RI (Fire Tower Sites), Maine (15 sites) and </a:t>
            </a:r>
          </a:p>
          <a:p>
            <a:pPr marL="342900" indent="-342900" algn="l" rtl="0">
              <a:buFont typeface="Wingdings" panose="05000000000000000000" pitchFamily="2" charset="2"/>
              <a:buChar char="q"/>
            </a:pPr>
            <a:r>
              <a:rPr lang="en-US" sz="1200" b="1" kern="1200" spc="-1" dirty="0">
                <a:solidFill>
                  <a:schemeClr val="tx1"/>
                </a:solidFill>
                <a:latin typeface="Arial"/>
                <a:ea typeface="+mn-ea"/>
                <a:cs typeface="+mn-cs"/>
              </a:rPr>
              <a:t>one applied for by New Hampshire (MerrimackValleyARA.org) to build out wireless amateur radio mesh networks on 2.4 and 5.8 GHz with the larger goal of linking the New England region.</a:t>
            </a:r>
          </a:p>
          <a:p>
            <a:pPr marL="285750" indent="-342900" algn="l" rtl="0">
              <a:buFont typeface="Wingdings" panose="05000000000000000000" pitchFamily="2" charset="2"/>
              <a:buChar char="q"/>
            </a:pPr>
            <a:endParaRPr lang="en-US" sz="1200" b="1" kern="1200" spc="-1" dirty="0">
              <a:solidFill>
                <a:schemeClr val="tx1"/>
              </a:solidFill>
              <a:latin typeface="Arial"/>
              <a:ea typeface="+mn-ea"/>
              <a:cs typeface="+mn-cs"/>
            </a:endParaRPr>
          </a:p>
          <a:p>
            <a:pPr marL="285750" indent="-342900" algn="l" rtl="0">
              <a:buFont typeface="Wingdings" panose="05000000000000000000" pitchFamily="2" charset="2"/>
              <a:buChar char="q"/>
            </a:pPr>
            <a:r>
              <a:rPr lang="en-US" sz="1200" b="1" kern="1200" spc="-1" dirty="0">
                <a:solidFill>
                  <a:schemeClr val="tx1"/>
                </a:solidFill>
                <a:latin typeface="Arial"/>
                <a:ea typeface="+mn-ea"/>
                <a:cs typeface="+mn-cs"/>
              </a:rPr>
              <a:t>Bill Richardson, NG1P, presented at the Maine State Convention and </a:t>
            </a:r>
            <a:r>
              <a:rPr lang="en-US" sz="1200" b="1" kern="1200" spc="-1" dirty="0" err="1">
                <a:solidFill>
                  <a:schemeClr val="tx1"/>
                </a:solidFill>
                <a:latin typeface="Arial"/>
                <a:ea typeface="+mn-ea"/>
                <a:cs typeface="+mn-cs"/>
              </a:rPr>
              <a:t>Hamfest</a:t>
            </a:r>
            <a:r>
              <a:rPr lang="en-US" sz="1200" b="1" kern="1200" spc="-1" dirty="0">
                <a:solidFill>
                  <a:schemeClr val="tx1"/>
                </a:solidFill>
                <a:latin typeface="Arial"/>
                <a:ea typeface="+mn-ea"/>
                <a:cs typeface="+mn-cs"/>
              </a:rPr>
              <a:t> on Saturday March 25.  </a:t>
            </a:r>
          </a:p>
          <a:p>
            <a:pPr marL="285750" indent="-342900" algn="l" rtl="0">
              <a:buFont typeface="Wingdings" panose="05000000000000000000" pitchFamily="2" charset="2"/>
              <a:buChar char="q"/>
            </a:pPr>
            <a:endParaRPr lang="en-US" sz="1200" b="1" kern="1200" spc="-1" dirty="0">
              <a:solidFill>
                <a:schemeClr val="tx1"/>
              </a:solidFill>
              <a:latin typeface="Arial"/>
              <a:ea typeface="+mn-ea"/>
              <a:cs typeface="+mn-cs"/>
            </a:endParaRPr>
          </a:p>
          <a:p>
            <a:pPr marL="285750" indent="-342900" algn="l" rtl="0">
              <a:buFont typeface="Wingdings" panose="05000000000000000000" pitchFamily="2" charset="2"/>
              <a:buChar char="q"/>
            </a:pPr>
            <a:r>
              <a:rPr lang="en-US" sz="1200" b="1" kern="1200" spc="-1" dirty="0">
                <a:solidFill>
                  <a:schemeClr val="tx1"/>
                </a:solidFill>
                <a:latin typeface="Arial"/>
                <a:ea typeface="+mn-ea"/>
                <a:cs typeface="+mn-cs"/>
                <a:hlinkClick r:id="rId6"/>
              </a:rPr>
              <a:t>https://www.ardc.net/apply/grants/2022-grants/grant-rhode-island-emergency-mesh-network-and-digital-voice-repeater-network/</a:t>
            </a:r>
            <a:endParaRPr lang="en-US" sz="1200" b="1" kern="1200" spc="-1" dirty="0">
              <a:solidFill>
                <a:schemeClr val="tx1"/>
              </a:solidFill>
              <a:latin typeface="Arial"/>
              <a:ea typeface="+mn-ea"/>
              <a:cs typeface="+mn-cs"/>
            </a:endParaRPr>
          </a:p>
        </p:txBody>
      </p:sp>
    </p:spTree>
    <p:extLst>
      <p:ext uri="{BB962C8B-B14F-4D97-AF65-F5344CB8AC3E}">
        <p14:creationId xmlns:p14="http://schemas.microsoft.com/office/powerpoint/2010/main" val="1163464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a:solidFill>
                  <a:srgbClr val="FFFFFF"/>
                </a:solidFill>
                <a:latin typeface="Arial"/>
              </a:rPr>
              <a:t>NEXT STEPS</a:t>
            </a:r>
            <a:endParaRPr lang="en-US" sz="3570" b="0" strike="noStrike" spc="-1">
              <a:latin typeface="Arial"/>
            </a:endParaRPr>
          </a:p>
        </p:txBody>
      </p:sp>
      <p:sp>
        <p:nvSpPr>
          <p:cNvPr id="89" name="CustomShape 2"/>
          <p:cNvSpPr/>
          <p:nvPr/>
        </p:nvSpPr>
        <p:spPr>
          <a:xfrm>
            <a:off x="315912" y="1387474"/>
            <a:ext cx="9372600" cy="419100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20000"/>
          </a:bodyPr>
          <a:lstStyle/>
          <a:p>
            <a:r>
              <a:rPr lang="en-US" b="0" strike="noStrike" spc="-1" dirty="0" smtClean="0">
                <a:latin typeface="Arial"/>
              </a:rPr>
              <a:t>If the </a:t>
            </a:r>
            <a:r>
              <a:rPr lang="en-US" b="0" strike="noStrike" spc="-1" dirty="0">
                <a:latin typeface="Arial"/>
              </a:rPr>
              <a:t>ideas presented interest </a:t>
            </a:r>
            <a:r>
              <a:rPr lang="en-US" b="0" strike="noStrike" spc="-1" dirty="0" smtClean="0">
                <a:latin typeface="Arial"/>
              </a:rPr>
              <a:t>you</a:t>
            </a:r>
            <a:r>
              <a:rPr lang="en-US" spc="-1" dirty="0">
                <a:latin typeface="Arial"/>
              </a:rPr>
              <a:t> </a:t>
            </a:r>
            <a:r>
              <a:rPr lang="en-US" spc="-1" dirty="0" smtClean="0">
                <a:latin typeface="Arial"/>
              </a:rPr>
              <a:t>and you want further information, </a:t>
            </a:r>
            <a:r>
              <a:rPr lang="en-US" b="0" strike="noStrike" spc="-1" dirty="0" smtClean="0">
                <a:latin typeface="Arial"/>
              </a:rPr>
              <a:t>send </a:t>
            </a:r>
            <a:r>
              <a:rPr lang="en-US" b="0" strike="noStrike" spc="-1" dirty="0">
                <a:latin typeface="Arial"/>
              </a:rPr>
              <a:t>me an email </a:t>
            </a:r>
            <a:r>
              <a:rPr lang="en-US" b="0" strike="noStrike" spc="-1" dirty="0" smtClean="0">
                <a:latin typeface="Arial"/>
              </a:rPr>
              <a:t>at:</a:t>
            </a:r>
          </a:p>
          <a:p>
            <a:endParaRPr lang="en-US" b="0" strike="noStrike" spc="-1" dirty="0">
              <a:latin typeface="Arial"/>
            </a:endParaRPr>
          </a:p>
          <a:p>
            <a:pPr algn="ctr"/>
            <a:r>
              <a:rPr lang="en-US" sz="2200" b="1" u="sng" strike="noStrike" spc="-1" dirty="0" smtClean="0">
                <a:solidFill>
                  <a:srgbClr val="FF0000"/>
                </a:solidFill>
                <a:uFillTx/>
                <a:latin typeface="Arial"/>
                <a:hlinkClick r:id="rId3"/>
              </a:rPr>
              <a:t>K1YBE@YAHOO.COM</a:t>
            </a:r>
            <a:endParaRPr lang="en-US" sz="2200" b="1" u="sng" strike="noStrike" spc="-1" dirty="0" smtClean="0">
              <a:solidFill>
                <a:srgbClr val="FF0000"/>
              </a:solidFill>
              <a:uFillTx/>
              <a:latin typeface="Arial"/>
            </a:endParaRPr>
          </a:p>
          <a:p>
            <a:pPr algn="ctr"/>
            <a:endParaRPr lang="en-US" sz="2400" b="1" strike="noStrike" spc="-1" dirty="0">
              <a:solidFill>
                <a:srgbClr val="FF0000"/>
              </a:solidFill>
              <a:latin typeface="Arial"/>
            </a:endParaRPr>
          </a:p>
          <a:p>
            <a:pPr algn="ctr"/>
            <a:r>
              <a:rPr lang="en-US" sz="2200" b="0" strike="noStrike" spc="-1" dirty="0" smtClean="0">
                <a:solidFill>
                  <a:srgbClr val="FF0000"/>
                </a:solidFill>
                <a:latin typeface="Arial"/>
              </a:rPr>
              <a:t>You can follow </a:t>
            </a:r>
            <a:r>
              <a:rPr lang="en-US" sz="2200" spc="-1" dirty="0" smtClean="0">
                <a:solidFill>
                  <a:srgbClr val="FF0000"/>
                </a:solidFill>
                <a:latin typeface="Arial"/>
              </a:rPr>
              <a:t>us at </a:t>
            </a:r>
            <a:r>
              <a:rPr lang="en-US" sz="2200" spc="-1" dirty="0" smtClean="0">
                <a:solidFill>
                  <a:srgbClr val="FF0000"/>
                </a:solidFill>
                <a:latin typeface="Arial"/>
                <a:hlinkClick r:id="rId4"/>
              </a:rPr>
              <a:t>www.w1sye.org</a:t>
            </a:r>
            <a:r>
              <a:rPr lang="en-US" sz="2200" spc="-1" dirty="0" smtClean="0">
                <a:solidFill>
                  <a:srgbClr val="FF0000"/>
                </a:solidFill>
                <a:latin typeface="Arial"/>
              </a:rPr>
              <a:t> (ARTEN project)</a:t>
            </a:r>
          </a:p>
          <a:p>
            <a:pPr algn="ctr"/>
            <a:endParaRPr lang="en-US" sz="2200" i="1" spc="-1" dirty="0" smtClean="0">
              <a:solidFill>
                <a:srgbClr val="000000"/>
              </a:solidFill>
              <a:latin typeface="Arial"/>
            </a:endParaRPr>
          </a:p>
          <a:p>
            <a:pPr algn="ctr"/>
            <a:r>
              <a:rPr lang="en-US" sz="2200" i="1" spc="-1" dirty="0" smtClean="0">
                <a:solidFill>
                  <a:srgbClr val="000000"/>
                </a:solidFill>
                <a:latin typeface="Arial"/>
              </a:rPr>
              <a:t>Special thanks to our ARRL Foundation Grant Collaborators:</a:t>
            </a:r>
          </a:p>
          <a:p>
            <a:pPr algn="ctr"/>
            <a:r>
              <a:rPr lang="en-US" sz="2200" spc="-1" dirty="0" smtClean="0">
                <a:solidFill>
                  <a:srgbClr val="000000"/>
                </a:solidFill>
                <a:latin typeface="Arial"/>
              </a:rPr>
              <a:t> KB1ZZU(Rob White), KC1NEK (Nancy Austin), K1NPT (</a:t>
            </a:r>
            <a:r>
              <a:rPr lang="en-US" sz="2200" spc="-1" dirty="0">
                <a:solidFill>
                  <a:srgbClr val="000000"/>
                </a:solidFill>
                <a:latin typeface="Arial"/>
              </a:rPr>
              <a:t>M</a:t>
            </a:r>
            <a:r>
              <a:rPr lang="en-US" sz="2200" spc="-1" dirty="0" smtClean="0">
                <a:solidFill>
                  <a:srgbClr val="000000"/>
                </a:solidFill>
                <a:latin typeface="Arial"/>
              </a:rPr>
              <a:t>ike Cullen),</a:t>
            </a:r>
          </a:p>
          <a:p>
            <a:pPr algn="ctr"/>
            <a:r>
              <a:rPr lang="en-US" sz="2200" spc="-1" dirty="0" smtClean="0">
                <a:solidFill>
                  <a:srgbClr val="000000"/>
                </a:solidFill>
                <a:latin typeface="Arial"/>
              </a:rPr>
              <a:t>Fab Newport, and many others</a:t>
            </a:r>
          </a:p>
          <a:p>
            <a:r>
              <a:rPr lang="en-US" sz="2600" b="0" u="sng" strike="noStrike" spc="-1" dirty="0" smtClean="0">
                <a:solidFill>
                  <a:srgbClr val="000000"/>
                </a:solidFill>
                <a:latin typeface="Arial"/>
              </a:rPr>
              <a:t>Futures..</a:t>
            </a:r>
          </a:p>
          <a:p>
            <a:endParaRPr lang="en-US" sz="2600" b="0" u="sng" strike="noStrike" spc="-1" dirty="0">
              <a:latin typeface="Arial"/>
            </a:endParaRPr>
          </a:p>
          <a:p>
            <a:pPr marL="457200" indent="-457200">
              <a:spcAft>
                <a:spcPts val="600"/>
              </a:spcAft>
              <a:buFont typeface="Wingdings" panose="05000000000000000000" pitchFamily="2" charset="2"/>
              <a:buChar char="q"/>
            </a:pPr>
            <a:r>
              <a:rPr lang="en-US" spc="-1" dirty="0" smtClean="0">
                <a:solidFill>
                  <a:srgbClr val="000000"/>
                </a:solidFill>
                <a:latin typeface="Arial"/>
              </a:rPr>
              <a:t>NCRC </a:t>
            </a:r>
            <a:r>
              <a:rPr lang="en-US" b="0" strike="noStrike" spc="-1" dirty="0" smtClean="0">
                <a:solidFill>
                  <a:srgbClr val="000000"/>
                </a:solidFill>
                <a:latin typeface="Arial"/>
              </a:rPr>
              <a:t>General/Extra seminars will </a:t>
            </a:r>
            <a:r>
              <a:rPr lang="en-US" spc="-1" dirty="0" smtClean="0">
                <a:solidFill>
                  <a:srgbClr val="000000"/>
                </a:solidFill>
                <a:latin typeface="Arial"/>
              </a:rPr>
              <a:t>highlight</a:t>
            </a:r>
            <a:r>
              <a:rPr lang="en-US" b="0" strike="noStrike" spc="-1" dirty="0" smtClean="0">
                <a:solidFill>
                  <a:srgbClr val="000000"/>
                </a:solidFill>
                <a:latin typeface="Arial"/>
              </a:rPr>
              <a:t> details about </a:t>
            </a:r>
            <a:r>
              <a:rPr lang="en-US" spc="-1" dirty="0" smtClean="0">
                <a:solidFill>
                  <a:srgbClr val="000000"/>
                </a:solidFill>
                <a:latin typeface="Arial"/>
              </a:rPr>
              <a:t>ARTEN tech on exams</a:t>
            </a:r>
            <a:endParaRPr lang="en-US" b="0" strike="noStrike" spc="-1" dirty="0" smtClean="0">
              <a:solidFill>
                <a:srgbClr val="000000"/>
              </a:solidFill>
              <a:latin typeface="Arial"/>
            </a:endParaRPr>
          </a:p>
          <a:p>
            <a:pPr marL="457200" indent="-457200">
              <a:spcAft>
                <a:spcPts val="600"/>
              </a:spcAft>
              <a:buFont typeface="Wingdings" panose="05000000000000000000" pitchFamily="2" charset="2"/>
              <a:buChar char="q"/>
            </a:pPr>
            <a:r>
              <a:rPr lang="en-US" spc="-1" dirty="0" smtClean="0"/>
              <a:t>Projects </a:t>
            </a:r>
            <a:r>
              <a:rPr lang="en-US" spc="-1" dirty="0"/>
              <a:t>building web based </a:t>
            </a:r>
            <a:r>
              <a:rPr lang="en-US" spc="-1" dirty="0" smtClean="0"/>
              <a:t>HF radio </a:t>
            </a:r>
            <a:r>
              <a:rPr lang="en-US" spc="-1" dirty="0"/>
              <a:t>control </a:t>
            </a:r>
            <a:r>
              <a:rPr lang="en-US" spc="-1" dirty="0" smtClean="0"/>
              <a:t>panels</a:t>
            </a:r>
            <a:r>
              <a:rPr lang="en-US" spc="-1" dirty="0"/>
              <a:t> </a:t>
            </a:r>
            <a:r>
              <a:rPr lang="en-US" spc="-1" dirty="0" smtClean="0"/>
              <a:t>and sending </a:t>
            </a:r>
            <a:r>
              <a:rPr lang="en-US" spc="-1" dirty="0"/>
              <a:t>IF </a:t>
            </a:r>
            <a:r>
              <a:rPr lang="en-US" spc="-1" dirty="0" smtClean="0"/>
              <a:t>I/Q</a:t>
            </a:r>
            <a:r>
              <a:rPr lang="en-US" spc="-1" dirty="0"/>
              <a:t> </a:t>
            </a:r>
            <a:r>
              <a:rPr lang="en-US" spc="-1" dirty="0" smtClean="0"/>
              <a:t>digital samples from a shared remotely controlled dish antenna for decoding.</a:t>
            </a:r>
          </a:p>
          <a:p>
            <a:pPr marL="457200" indent="-457200">
              <a:spcAft>
                <a:spcPts val="600"/>
              </a:spcAft>
              <a:buFont typeface="Wingdings" panose="05000000000000000000" pitchFamily="2" charset="2"/>
              <a:buChar char="q"/>
            </a:pPr>
            <a:r>
              <a:rPr lang="en-US" spc="-1" dirty="0" smtClean="0"/>
              <a:t>Any </a:t>
            </a:r>
            <a:r>
              <a:rPr lang="en-US" spc="-1" dirty="0"/>
              <a:t>internet </a:t>
            </a:r>
            <a:r>
              <a:rPr lang="en-US" spc="-1" dirty="0" smtClean="0"/>
              <a:t>availability can </a:t>
            </a:r>
            <a:r>
              <a:rPr lang="en-US" spc="-1" dirty="0"/>
              <a:t>be used for testing but </a:t>
            </a:r>
            <a:r>
              <a:rPr lang="en-US" spc="-1" dirty="0" smtClean="0"/>
              <a:t>commercial </a:t>
            </a:r>
            <a:r>
              <a:rPr lang="en-US" spc="-1" dirty="0"/>
              <a:t>internet access</a:t>
            </a:r>
            <a:r>
              <a:rPr lang="en-US" spc="-1" dirty="0" smtClean="0"/>
              <a:t>($/</a:t>
            </a:r>
            <a:r>
              <a:rPr lang="en-US" spc="-1" dirty="0" err="1" smtClean="0"/>
              <a:t>mo</a:t>
            </a:r>
            <a:r>
              <a:rPr lang="en-US" spc="-1" dirty="0" smtClean="0"/>
              <a:t>)  is not needed to </a:t>
            </a:r>
            <a:r>
              <a:rPr lang="en-US" spc="-1" dirty="0"/>
              <a:t>operate locally on a HAM mesh </a:t>
            </a:r>
            <a:r>
              <a:rPr lang="en-US" spc="-1" dirty="0" smtClean="0"/>
              <a:t>network</a:t>
            </a:r>
            <a:endParaRPr lang="en-US" sz="26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570" b="1" i="1" strike="noStrike" spc="-1" dirty="0">
                <a:solidFill>
                  <a:srgbClr val="FFFFFF"/>
                </a:solidFill>
                <a:latin typeface="inherit"/>
                <a:ea typeface="Droid Sans Fallback"/>
              </a:rPr>
              <a:t>ÄRTEN™</a:t>
            </a:r>
            <a:r>
              <a:rPr lang="en-US" sz="3570" b="1" strike="noStrike" spc="-1" dirty="0">
                <a:solidFill>
                  <a:srgbClr val="FFFFFF"/>
                </a:solidFill>
                <a:latin typeface="inherit"/>
                <a:ea typeface="Droid Sans Fallback"/>
              </a:rPr>
              <a:t> </a:t>
            </a:r>
            <a:r>
              <a:rPr lang="en-US" sz="3570" b="1" strike="noStrike" spc="-1" dirty="0" smtClean="0">
                <a:solidFill>
                  <a:srgbClr val="FFFFFF"/>
                </a:solidFill>
                <a:latin typeface="inherit"/>
                <a:ea typeface="Droid Sans Fallback"/>
              </a:rPr>
              <a:t>project</a:t>
            </a:r>
            <a:endParaRPr lang="en-US" sz="3570" b="0" strike="noStrike" spc="-1" dirty="0">
              <a:latin typeface="Arial"/>
            </a:endParaRPr>
          </a:p>
        </p:txBody>
      </p:sp>
      <p:sp>
        <p:nvSpPr>
          <p:cNvPr id="79" name="CustomShape 2"/>
          <p:cNvSpPr/>
          <p:nvPr/>
        </p:nvSpPr>
        <p:spPr>
          <a:xfrm>
            <a:off x="504000" y="1520399"/>
            <a:ext cx="9071640" cy="4058076"/>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1" i="1" strike="noStrike" spc="-1" dirty="0">
                <a:latin typeface="inherit"/>
              </a:rPr>
              <a:t>Amateur Radio Training </a:t>
            </a:r>
            <a:r>
              <a:rPr lang="en-US" sz="3200" b="1" i="1" strike="noStrike" spc="-1" dirty="0" smtClean="0">
                <a:latin typeface="inherit"/>
              </a:rPr>
              <a:t>Experiment </a:t>
            </a:r>
            <a:r>
              <a:rPr lang="en-US" sz="3200" b="1" i="1" strike="noStrike" spc="-1" dirty="0">
                <a:latin typeface="inherit"/>
              </a:rPr>
              <a:t>Network</a:t>
            </a:r>
            <a:endParaRPr lang="en-US" sz="3200" b="0" strike="noStrike" spc="-1" dirty="0">
              <a:latin typeface="Arial"/>
            </a:endParaRPr>
          </a:p>
          <a:p>
            <a:pPr algn="ctr">
              <a:lnSpc>
                <a:spcPct val="100000"/>
              </a:lnSpc>
            </a:pPr>
            <a:r>
              <a:rPr lang="en-US" sz="2000" b="0" i="1" strike="noStrike" spc="-1" dirty="0" smtClean="0">
                <a:latin typeface="inherit"/>
              </a:rPr>
              <a:t>Experiments </a:t>
            </a:r>
            <a:r>
              <a:rPr lang="en-US" sz="2000" b="0" i="1" strike="noStrike" spc="-1" dirty="0">
                <a:latin typeface="inherit"/>
              </a:rPr>
              <a:t>in the Ham bands from </a:t>
            </a:r>
            <a:r>
              <a:rPr lang="en-US" sz="2000" b="0" i="1" strike="noStrike" spc="-1" dirty="0" smtClean="0">
                <a:latin typeface="Calibri"/>
                <a:cs typeface="Calibri"/>
              </a:rPr>
              <a:t>≈</a:t>
            </a:r>
            <a:r>
              <a:rPr lang="en-US" sz="2000" b="0" i="1" strike="noStrike" spc="-1" dirty="0" smtClean="0">
                <a:latin typeface="inherit"/>
              </a:rPr>
              <a:t>1 </a:t>
            </a:r>
            <a:r>
              <a:rPr lang="en-US" sz="2000" b="0" i="1" strike="noStrike" spc="-1" dirty="0">
                <a:latin typeface="inherit"/>
              </a:rPr>
              <a:t>to 10 GHz (3 to 33 cm</a:t>
            </a:r>
            <a:r>
              <a:rPr lang="en-US" sz="2000" b="0" i="1" strike="noStrike" spc="-1" dirty="0" smtClean="0">
                <a:latin typeface="inherit"/>
              </a:rPr>
              <a:t>)</a:t>
            </a:r>
          </a:p>
          <a:p>
            <a:pPr algn="ctr">
              <a:lnSpc>
                <a:spcPct val="100000"/>
              </a:lnSpc>
            </a:pPr>
            <a:endParaRPr lang="en-US" sz="2000" b="0" strike="noStrike" spc="-1" dirty="0">
              <a:latin typeface="Arial"/>
            </a:endParaRPr>
          </a:p>
          <a:p>
            <a:pPr algn="ctr">
              <a:lnSpc>
                <a:spcPct val="100000"/>
              </a:lnSpc>
            </a:pPr>
            <a:r>
              <a:rPr lang="en-US" spc="-1" dirty="0" smtClean="0">
                <a:latin typeface="Arial"/>
                <a:ea typeface="Droid Sans Fallback"/>
              </a:rPr>
              <a:t>I think</a:t>
            </a:r>
            <a:r>
              <a:rPr lang="en-US" sz="1800" b="0" strike="noStrike" spc="-1" dirty="0" smtClean="0">
                <a:latin typeface="Arial"/>
                <a:ea typeface="Droid Sans Fallback"/>
              </a:rPr>
              <a:t> </a:t>
            </a:r>
            <a:r>
              <a:rPr lang="en-US" sz="1800" b="0" strike="noStrike" spc="-1" dirty="0">
                <a:latin typeface="Arial"/>
                <a:ea typeface="Droid Sans Fallback"/>
              </a:rPr>
              <a:t>of  </a:t>
            </a:r>
            <a:r>
              <a:rPr lang="en-US" sz="1800" b="0" strike="noStrike" spc="-1" dirty="0" smtClean="0">
                <a:latin typeface="Arial"/>
                <a:ea typeface="Droid Sans Fallback"/>
              </a:rPr>
              <a:t>the </a:t>
            </a:r>
            <a:r>
              <a:rPr lang="en-US" sz="1800" b="0" strike="noStrike" spc="-1" dirty="0">
                <a:latin typeface="Arial"/>
                <a:ea typeface="Droid Sans Fallback"/>
              </a:rPr>
              <a:t>SHF bands as the new  “short wave radio”  of this century,  </a:t>
            </a:r>
            <a:endParaRPr lang="en-US" sz="1800" b="0" strike="noStrike" spc="-1" dirty="0">
              <a:latin typeface="Arial"/>
            </a:endParaRPr>
          </a:p>
          <a:p>
            <a:pPr algn="ctr">
              <a:lnSpc>
                <a:spcPct val="100000"/>
              </a:lnSpc>
            </a:pPr>
            <a:r>
              <a:rPr lang="en-US" sz="1800" b="0" strike="noStrike" spc="-1" dirty="0">
                <a:latin typeface="Arial"/>
                <a:ea typeface="Droid Sans Fallback"/>
              </a:rPr>
              <a:t> HF(10m to 100m) was considered short wave when Ham radio was established  </a:t>
            </a:r>
            <a:endParaRPr lang="en-US" sz="1800" b="0" strike="noStrike" spc="-1" dirty="0" smtClean="0">
              <a:latin typeface="Arial"/>
              <a:ea typeface="Droid Sans Fallback"/>
            </a:endParaRPr>
          </a:p>
          <a:p>
            <a:pPr algn="ctr">
              <a:lnSpc>
                <a:spcPct val="100000"/>
              </a:lnSpc>
            </a:pPr>
            <a:endParaRPr lang="en-US" sz="2000" b="1" strike="noStrike" spc="-1" dirty="0">
              <a:latin typeface="Arial"/>
            </a:endParaRPr>
          </a:p>
          <a:p>
            <a:pPr algn="ctr">
              <a:lnSpc>
                <a:spcPct val="100000"/>
              </a:lnSpc>
            </a:pPr>
            <a:r>
              <a:rPr lang="en-US" sz="2000" b="1" strike="noStrike" spc="-1" dirty="0">
                <a:latin typeface="Arial"/>
                <a:ea typeface="Droid Sans Fallback"/>
              </a:rPr>
              <a:t> Now </a:t>
            </a:r>
            <a:r>
              <a:rPr lang="en-US" sz="2000" b="1" strike="noStrike" spc="-1" dirty="0" smtClean="0">
                <a:latin typeface="Arial"/>
                <a:ea typeface="Droid Sans Fallback"/>
              </a:rPr>
              <a:t>it’s time for 3 </a:t>
            </a:r>
            <a:r>
              <a:rPr lang="en-US" sz="2000" b="1" strike="noStrike" spc="-1" dirty="0">
                <a:latin typeface="Arial"/>
                <a:ea typeface="Droid Sans Fallback"/>
              </a:rPr>
              <a:t>cm/10 GHz  to </a:t>
            </a:r>
            <a:r>
              <a:rPr lang="en-US" sz="2000" b="1" strike="noStrike" spc="-1" dirty="0" smtClean="0">
                <a:latin typeface="Arial"/>
                <a:ea typeface="Droid Sans Fallback"/>
              </a:rPr>
              <a:t>30 </a:t>
            </a:r>
            <a:r>
              <a:rPr lang="en-US" sz="2000" b="1" strike="noStrike" spc="-1" dirty="0">
                <a:latin typeface="Arial"/>
                <a:ea typeface="Droid Sans Fallback"/>
              </a:rPr>
              <a:t>cm/1 </a:t>
            </a:r>
            <a:r>
              <a:rPr lang="en-US" sz="2000" b="1" strike="noStrike" spc="-1" dirty="0" smtClean="0">
                <a:latin typeface="Arial"/>
                <a:ea typeface="Droid Sans Fallback"/>
              </a:rPr>
              <a:t>GHz to be a learning cata</a:t>
            </a:r>
            <a:r>
              <a:rPr lang="en-US" sz="2000" b="1" spc="-1" dirty="0" smtClean="0">
                <a:latin typeface="Arial"/>
                <a:ea typeface="Droid Sans Fallback"/>
              </a:rPr>
              <a:t>lyst </a:t>
            </a:r>
            <a:endParaRPr lang="en-US" sz="2000" b="1" strike="noStrike" spc="-1" dirty="0" smtClean="0">
              <a:latin typeface="Arial"/>
              <a:ea typeface="Droid Sans Fallback"/>
            </a:endParaRPr>
          </a:p>
          <a:p>
            <a:pPr algn="ctr">
              <a:lnSpc>
                <a:spcPct val="140000"/>
              </a:lnSpc>
            </a:pPr>
            <a:r>
              <a:rPr lang="en-US" sz="1600" spc="-1" dirty="0"/>
              <a:t>============================</a:t>
            </a:r>
          </a:p>
          <a:p>
            <a:pPr algn="ctr">
              <a:lnSpc>
                <a:spcPct val="100000"/>
              </a:lnSpc>
            </a:pPr>
            <a:r>
              <a:rPr lang="en-US" sz="2000" b="1" strike="noStrike" spc="-1" dirty="0" smtClean="0">
                <a:latin typeface="Arial"/>
              </a:rPr>
              <a:t>This project </a:t>
            </a:r>
            <a:r>
              <a:rPr lang="en-US" sz="2000" b="1" spc="-1" dirty="0" smtClean="0">
                <a:latin typeface="Arial"/>
              </a:rPr>
              <a:t>includes the use of</a:t>
            </a:r>
            <a:r>
              <a:rPr lang="en-US" sz="2000" b="1" strike="noStrike" spc="-1" dirty="0" smtClean="0">
                <a:latin typeface="Arial"/>
              </a:rPr>
              <a:t> the AREDN Mesh software</a:t>
            </a:r>
          </a:p>
          <a:p>
            <a:pPr algn="ctr">
              <a:lnSpc>
                <a:spcPct val="100000"/>
              </a:lnSpc>
            </a:pPr>
            <a:endParaRPr lang="en-US" sz="2000" b="1" strike="noStrike" spc="-1" dirty="0" smtClean="0">
              <a:latin typeface="Arial"/>
            </a:endParaRPr>
          </a:p>
          <a:p>
            <a:pPr algn="ctr">
              <a:lnSpc>
                <a:spcPct val="100000"/>
              </a:lnSpc>
            </a:pPr>
            <a:r>
              <a:rPr lang="en-US" sz="2000" b="1" spc="-1" dirty="0" smtClean="0">
                <a:latin typeface="Arial"/>
              </a:rPr>
              <a:t>An ARRL Foundation Grant of $7,975 was awarded in Dec 2022</a:t>
            </a:r>
          </a:p>
        </p:txBody>
      </p:sp>
      <p:sp>
        <p:nvSpPr>
          <p:cNvPr id="2" name="TextBox 1"/>
          <p:cNvSpPr txBox="1"/>
          <p:nvPr/>
        </p:nvSpPr>
        <p:spPr>
          <a:xfrm>
            <a:off x="8164512" y="1235075"/>
            <a:ext cx="1521314" cy="307777"/>
          </a:xfrm>
          <a:prstGeom prst="rect">
            <a:avLst/>
          </a:prstGeom>
          <a:noFill/>
        </p:spPr>
        <p:txBody>
          <a:bodyPr wrap="none" rtlCol="0">
            <a:spAutoFit/>
          </a:bodyPr>
          <a:lstStyle/>
          <a:p>
            <a:r>
              <a:rPr lang="en-US" sz="1400" b="1" dirty="0" smtClean="0">
                <a:solidFill>
                  <a:srgbClr val="00B0F0"/>
                </a:solidFill>
                <a:hlinkClick r:id="rId2"/>
              </a:rPr>
              <a:t>www.w1sye.org</a:t>
            </a:r>
            <a:endParaRPr lang="en-US" sz="1400" b="1" dirty="0" smtClean="0">
              <a:solidFill>
                <a:srgbClr val="00B0F0"/>
              </a:solidFill>
            </a:endParaRPr>
          </a:p>
        </p:txBody>
      </p:sp>
    </p:spTree>
    <p:extLst>
      <p:ext uri="{BB962C8B-B14F-4D97-AF65-F5344CB8AC3E}">
        <p14:creationId xmlns:p14="http://schemas.microsoft.com/office/powerpoint/2010/main" val="30569317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i="1" strike="noStrike" spc="-1" dirty="0">
                <a:solidFill>
                  <a:srgbClr val="FFFFFF"/>
                </a:solidFill>
                <a:latin typeface="Arial"/>
              </a:rPr>
              <a:t>ÄRTEN™   </a:t>
            </a:r>
            <a:r>
              <a:rPr lang="en-US" sz="3570" b="0" strike="noStrike" spc="-1" dirty="0">
                <a:solidFill>
                  <a:srgbClr val="FFFFFF"/>
                </a:solidFill>
                <a:latin typeface="Arial"/>
              </a:rPr>
              <a:t>- </a:t>
            </a:r>
            <a:r>
              <a:rPr lang="en-US" sz="3570" spc="-1" dirty="0" smtClean="0">
                <a:solidFill>
                  <a:srgbClr val="FFFFFF"/>
                </a:solidFill>
                <a:latin typeface="Arial"/>
              </a:rPr>
              <a:t>I</a:t>
            </a:r>
            <a:r>
              <a:rPr lang="en-US" sz="3570" b="0" strike="noStrike" spc="-1" dirty="0" smtClean="0">
                <a:solidFill>
                  <a:srgbClr val="FFFFFF"/>
                </a:solidFill>
                <a:latin typeface="Arial"/>
              </a:rPr>
              <a:t>dea </a:t>
            </a:r>
            <a:r>
              <a:rPr lang="en-US" sz="3570" b="0" strike="noStrike" spc="-1" dirty="0">
                <a:solidFill>
                  <a:srgbClr val="FFFFFF"/>
                </a:solidFill>
                <a:latin typeface="Arial"/>
              </a:rPr>
              <a:t>for </a:t>
            </a:r>
            <a:r>
              <a:rPr lang="en-US" sz="3570" b="0" strike="noStrike" spc="-1" dirty="0" smtClean="0">
                <a:solidFill>
                  <a:srgbClr val="FFFFFF"/>
                </a:solidFill>
                <a:latin typeface="Arial"/>
              </a:rPr>
              <a:t>the </a:t>
            </a:r>
            <a:r>
              <a:rPr lang="en-US" sz="3570" b="0" strike="noStrike" spc="-1" dirty="0">
                <a:solidFill>
                  <a:srgbClr val="FFFFFF"/>
                </a:solidFill>
                <a:latin typeface="Arial"/>
              </a:rPr>
              <a:t>name</a:t>
            </a:r>
            <a:endParaRPr lang="en-US" sz="3570" b="0" strike="noStrike" spc="-1" dirty="0">
              <a:latin typeface="Arial"/>
            </a:endParaRPr>
          </a:p>
        </p:txBody>
      </p:sp>
      <p:sp>
        <p:nvSpPr>
          <p:cNvPr id="81" name="CustomShape 2"/>
          <p:cNvSpPr/>
          <p:nvPr/>
        </p:nvSpPr>
        <p:spPr>
          <a:xfrm>
            <a:off x="504000" y="1367999"/>
            <a:ext cx="9071640" cy="4058075"/>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10000"/>
          </a:bodyPr>
          <a:lstStyle/>
          <a:p>
            <a:pPr>
              <a:lnSpc>
                <a:spcPct val="140000"/>
              </a:lnSpc>
            </a:pPr>
            <a:r>
              <a:rPr lang="en-US" sz="2600" b="1" i="1" strike="noStrike" spc="-1" dirty="0" err="1" smtClean="0">
                <a:solidFill>
                  <a:srgbClr val="00000A"/>
                </a:solidFill>
                <a:latin typeface="Helvetica;Arial"/>
              </a:rPr>
              <a:t>arten</a:t>
            </a:r>
            <a:r>
              <a:rPr lang="en-US" sz="2600" b="0" i="1" strike="noStrike" spc="-1" dirty="0">
                <a:solidFill>
                  <a:srgbClr val="00000A"/>
                </a:solidFill>
                <a:latin typeface="inherit"/>
              </a:rPr>
              <a:t> v. (Latin)</a:t>
            </a:r>
            <a:endParaRPr lang="en-US" sz="2600" b="0" strike="noStrike" spc="-1" dirty="0">
              <a:latin typeface="Arial"/>
            </a:endParaRPr>
          </a:p>
          <a:p>
            <a:pPr lvl="1">
              <a:lnSpc>
                <a:spcPct val="140000"/>
              </a:lnSpc>
            </a:pPr>
            <a:r>
              <a:rPr lang="en-US" sz="2600" b="0" i="1" strike="noStrike" spc="-1" dirty="0">
                <a:solidFill>
                  <a:srgbClr val="262626"/>
                </a:solidFill>
                <a:latin typeface="inherit"/>
              </a:rPr>
              <a:t>To compel, force, or induce (sb. to do </a:t>
            </a:r>
            <a:r>
              <a:rPr lang="en-US" sz="2600" b="0" i="1" strike="noStrike" spc="-1" dirty="0" err="1">
                <a:solidFill>
                  <a:srgbClr val="262626"/>
                </a:solidFill>
                <a:latin typeface="inherit"/>
              </a:rPr>
              <a:t>sth</a:t>
            </a:r>
            <a:r>
              <a:rPr lang="en-US" sz="2600" b="0" i="1" strike="noStrike" spc="-1" dirty="0">
                <a:solidFill>
                  <a:srgbClr val="262626"/>
                </a:solidFill>
                <a:latin typeface="inherit"/>
              </a:rPr>
              <a:t>.); </a:t>
            </a:r>
            <a:endParaRPr lang="en-US" sz="2600" b="0" i="1" strike="noStrike" spc="-1" dirty="0" smtClean="0">
              <a:solidFill>
                <a:srgbClr val="262626"/>
              </a:solidFill>
              <a:latin typeface="inherit"/>
            </a:endParaRPr>
          </a:p>
          <a:p>
            <a:pPr lvl="1">
              <a:lnSpc>
                <a:spcPct val="140000"/>
              </a:lnSpc>
            </a:pPr>
            <a:r>
              <a:rPr lang="en-US" sz="2600" b="0" i="1" strike="noStrike" spc="-1" dirty="0" smtClean="0">
                <a:solidFill>
                  <a:srgbClr val="262626"/>
                </a:solidFill>
                <a:latin typeface="inherit"/>
              </a:rPr>
              <a:t>to </a:t>
            </a:r>
            <a:r>
              <a:rPr lang="en-US" sz="2600" b="0" i="1" strike="noStrike" spc="-1" dirty="0">
                <a:solidFill>
                  <a:srgbClr val="262626"/>
                </a:solidFill>
                <a:latin typeface="inherit"/>
              </a:rPr>
              <a:t>induce or bring about (a result); </a:t>
            </a:r>
            <a:endParaRPr lang="en-US" sz="2600" b="0" i="1" strike="noStrike" spc="-1" dirty="0" smtClean="0">
              <a:solidFill>
                <a:srgbClr val="262626"/>
              </a:solidFill>
              <a:latin typeface="inherit"/>
            </a:endParaRPr>
          </a:p>
          <a:p>
            <a:pPr>
              <a:lnSpc>
                <a:spcPct val="140000"/>
              </a:lnSpc>
            </a:pPr>
            <a:endParaRPr lang="en-US" sz="2400" b="0" strike="noStrike" spc="-1" dirty="0">
              <a:latin typeface="Arial"/>
            </a:endParaRPr>
          </a:p>
          <a:p>
            <a:pPr>
              <a:lnSpc>
                <a:spcPct val="140000"/>
              </a:lnSpc>
            </a:pPr>
            <a:r>
              <a:rPr lang="en-US" sz="2400" b="1" i="1" strike="noStrike" spc="-1" dirty="0" err="1">
                <a:solidFill>
                  <a:srgbClr val="202122"/>
                </a:solidFill>
                <a:latin typeface="sans-serif;Arial"/>
              </a:rPr>
              <a:t>ärten</a:t>
            </a:r>
            <a:r>
              <a:rPr lang="en-US" sz="2400" b="1" i="1" strike="noStrike" spc="-1" dirty="0">
                <a:solidFill>
                  <a:srgbClr val="202122"/>
                </a:solidFill>
                <a:latin typeface="sans-serif;Arial"/>
              </a:rPr>
              <a:t> </a:t>
            </a:r>
            <a:r>
              <a:rPr lang="en-US" sz="2400" b="0" i="1" strike="noStrike" spc="-1" dirty="0">
                <a:solidFill>
                  <a:srgbClr val="202122"/>
                </a:solidFill>
                <a:latin typeface="sans-serif;Arial"/>
              </a:rPr>
              <a:t>n. </a:t>
            </a:r>
            <a:r>
              <a:rPr lang="en-US" sz="2400" b="1" i="1" strike="noStrike" spc="-1" dirty="0">
                <a:solidFill>
                  <a:srgbClr val="202122"/>
                </a:solidFill>
                <a:latin typeface="sans-serif;Arial"/>
              </a:rPr>
              <a:t> </a:t>
            </a:r>
            <a:r>
              <a:rPr lang="en-US" sz="2400" b="0" i="1" strike="noStrike" spc="-1" dirty="0">
                <a:solidFill>
                  <a:srgbClr val="202122"/>
                </a:solidFill>
                <a:latin typeface="sans-serif;Arial"/>
              </a:rPr>
              <a:t>(</a:t>
            </a:r>
            <a:r>
              <a:rPr lang="en-US" sz="2400" b="0" i="1" strike="noStrike" spc="-1" dirty="0">
                <a:solidFill>
                  <a:srgbClr val="262626"/>
                </a:solidFill>
                <a:latin typeface="inherit"/>
              </a:rPr>
              <a:t>Swedish)</a:t>
            </a:r>
            <a:r>
              <a:rPr lang="en-US" sz="2400" b="1" i="1" strike="noStrike" spc="-1" dirty="0">
                <a:solidFill>
                  <a:srgbClr val="262626"/>
                </a:solidFill>
                <a:latin typeface="inherit"/>
              </a:rPr>
              <a:t>  -  </a:t>
            </a:r>
            <a:r>
              <a:rPr lang="en-US" sz="2400" b="0" i="1" strike="noStrike" spc="-1" dirty="0">
                <a:solidFill>
                  <a:srgbClr val="262626"/>
                </a:solidFill>
                <a:latin typeface="inherit"/>
              </a:rPr>
              <a:t>definite singular of </a:t>
            </a:r>
            <a:r>
              <a:rPr lang="en-US" sz="2400" b="0" i="1" u="sng" strike="noStrike" spc="-1" dirty="0" err="1" smtClean="0">
                <a:solidFill>
                  <a:srgbClr val="000000"/>
                </a:solidFill>
                <a:uFillTx/>
                <a:latin typeface="inherit"/>
                <a:hlinkClick r:id="rId2"/>
              </a:rPr>
              <a:t>ärt</a:t>
            </a:r>
            <a:endParaRPr lang="en-US" sz="2400" b="0" i="1" u="sng" strike="noStrike" spc="-1" dirty="0" smtClean="0">
              <a:solidFill>
                <a:srgbClr val="000000"/>
              </a:solidFill>
              <a:uFillTx/>
              <a:latin typeface="inherit"/>
            </a:endParaRPr>
          </a:p>
          <a:p>
            <a:pPr>
              <a:lnSpc>
                <a:spcPct val="140000"/>
              </a:lnSpc>
            </a:pPr>
            <a:endParaRPr lang="en-US" sz="2000" b="0" i="1" strike="noStrike" spc="-1" dirty="0" smtClean="0">
              <a:solidFill>
                <a:srgbClr val="000000"/>
              </a:solidFill>
              <a:latin typeface="inherit"/>
            </a:endParaRPr>
          </a:p>
          <a:p>
            <a:pPr>
              <a:lnSpc>
                <a:spcPct val="140000"/>
              </a:lnSpc>
            </a:pPr>
            <a:r>
              <a:rPr lang="en-US" sz="2000" i="1" spc="-1" dirty="0">
                <a:solidFill>
                  <a:srgbClr val="000000"/>
                </a:solidFill>
                <a:latin typeface="inherit"/>
              </a:rPr>
              <a:t>The </a:t>
            </a:r>
            <a:r>
              <a:rPr lang="en-US" sz="2000" i="1" spc="-1" dirty="0" smtClean="0">
                <a:solidFill>
                  <a:srgbClr val="FF0000"/>
                </a:solidFill>
              </a:rPr>
              <a:t>Ä</a:t>
            </a:r>
            <a:r>
              <a:rPr lang="en-US" sz="2000" b="0" i="1" strike="noStrike" spc="-1" dirty="0" smtClean="0">
                <a:solidFill>
                  <a:srgbClr val="000000"/>
                </a:solidFill>
                <a:latin typeface="inherit"/>
              </a:rPr>
              <a:t> umlaut (dots) is </a:t>
            </a:r>
            <a:r>
              <a:rPr lang="en-US" sz="2000" b="0" i="1" strike="noStrike" spc="-1" dirty="0">
                <a:solidFill>
                  <a:srgbClr val="000000"/>
                </a:solidFill>
                <a:latin typeface="inherit"/>
              </a:rPr>
              <a:t>intended to represent a charge dipole </a:t>
            </a:r>
            <a:r>
              <a:rPr lang="en-US" sz="2000" b="0" i="1" strike="noStrike" spc="-1" dirty="0" smtClean="0">
                <a:solidFill>
                  <a:srgbClr val="000000"/>
                </a:solidFill>
                <a:latin typeface="inherit"/>
              </a:rPr>
              <a:t>radiating knowledge.</a:t>
            </a:r>
          </a:p>
          <a:p>
            <a:pPr>
              <a:lnSpc>
                <a:spcPct val="140000"/>
              </a:lnSpc>
            </a:pPr>
            <a:endParaRPr lang="en-US" sz="2000" b="0" i="1" strike="noStrike" spc="-1" dirty="0" smtClean="0">
              <a:solidFill>
                <a:srgbClr val="000000"/>
              </a:solidFill>
              <a:latin typeface="inherit"/>
            </a:endParaRPr>
          </a:p>
          <a:p>
            <a:pPr>
              <a:lnSpc>
                <a:spcPct val="140000"/>
              </a:lnSpc>
            </a:pPr>
            <a:r>
              <a:rPr lang="en-US" sz="2000" i="1" spc="-1" dirty="0" smtClean="0">
                <a:solidFill>
                  <a:srgbClr val="000000"/>
                </a:solidFill>
                <a:latin typeface="inherit"/>
              </a:rPr>
              <a:t>TEN -  A nod to 10 GHz</a:t>
            </a:r>
            <a:endParaRPr lang="en-US" sz="20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177840"/>
            <a:ext cx="7019640" cy="1012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a:solidFill>
                  <a:srgbClr val="FFFFFF"/>
                </a:solidFill>
                <a:latin typeface="Arial"/>
              </a:rPr>
              <a:t>cm Bands </a:t>
            </a:r>
            <a:r>
              <a:rPr lang="en-US" sz="3570" b="0" strike="noStrike" spc="-1" dirty="0" smtClean="0">
                <a:solidFill>
                  <a:srgbClr val="FFFFFF"/>
                </a:solidFill>
                <a:latin typeface="Arial"/>
              </a:rPr>
              <a:t>available </a:t>
            </a:r>
            <a:r>
              <a:rPr lang="en-US" sz="3570" b="0" strike="noStrike" spc="-1" dirty="0">
                <a:solidFill>
                  <a:srgbClr val="FFFFFF"/>
                </a:solidFill>
                <a:latin typeface="Arial"/>
              </a:rPr>
              <a:t>to all classes of Amateur Licensees</a:t>
            </a:r>
            <a:endParaRPr lang="en-US" sz="3570" b="0" strike="noStrike" spc="-1" dirty="0">
              <a:latin typeface="Arial"/>
            </a:endParaRPr>
          </a:p>
        </p:txBody>
      </p:sp>
      <p:sp>
        <p:nvSpPr>
          <p:cNvPr id="83" name="CustomShape 2"/>
          <p:cNvSpPr/>
          <p:nvPr/>
        </p:nvSpPr>
        <p:spPr>
          <a:xfrm>
            <a:off x="1001712" y="1234722"/>
            <a:ext cx="8458200" cy="4435828"/>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25000" lnSpcReduction="20000"/>
          </a:bodyPr>
          <a:lstStyle/>
          <a:p>
            <a:endParaRPr lang="en-US" sz="12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pc="-1" dirty="0">
                <a:solidFill>
                  <a:srgbClr val="00000A"/>
                </a:solidFill>
              </a:rPr>
              <a:t>    33 Centimeters (902-928 MHz)                                  13 inches  </a:t>
            </a:r>
            <a:endParaRPr lang="en-US" sz="5600" b="1" strike="noStrike" spc="-1" dirty="0" smtClean="0">
              <a:solidFill>
                <a:srgbClr val="00000A"/>
              </a:solidFill>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smtClean="0">
                <a:solidFill>
                  <a:srgbClr val="00000A"/>
                </a:solidFill>
                <a:latin typeface="Arial"/>
              </a:rPr>
              <a:t>    </a:t>
            </a:r>
            <a:r>
              <a:rPr lang="en-US" sz="5600" b="1" strike="noStrike" spc="-1" dirty="0">
                <a:solidFill>
                  <a:srgbClr val="00000A"/>
                </a:solidFill>
                <a:latin typeface="Arial"/>
              </a:rPr>
              <a:t>23 Centimeters (1240-1300 MHz)                                9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smtClean="0">
                <a:solidFill>
                  <a:srgbClr val="00000A"/>
                </a:solidFill>
                <a:latin typeface="Arial"/>
              </a:rPr>
              <a:t>    13 </a:t>
            </a:r>
            <a:r>
              <a:rPr lang="en-US" sz="5600" b="1" strike="noStrike" spc="-1" dirty="0">
                <a:solidFill>
                  <a:srgbClr val="00000A"/>
                </a:solidFill>
                <a:latin typeface="Arial"/>
              </a:rPr>
              <a:t>Centimeters (2300-2310 and 2390-2450 MHz)      5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a:solidFill>
                  <a:srgbClr val="00000A"/>
                </a:solidFill>
                <a:latin typeface="Arial"/>
              </a:rPr>
              <a:t>    </a:t>
            </a:r>
            <a:r>
              <a:rPr lang="en-US" sz="5600" b="1" strike="noStrike" spc="-1" dirty="0" smtClean="0">
                <a:solidFill>
                  <a:srgbClr val="00000A"/>
                </a:solidFill>
                <a:latin typeface="Arial"/>
              </a:rPr>
              <a:t>   </a:t>
            </a:r>
            <a:r>
              <a:rPr lang="en-US" sz="5600" b="1" strike="noStrike" spc="-1" dirty="0">
                <a:solidFill>
                  <a:srgbClr val="00000A"/>
                </a:solidFill>
                <a:latin typeface="Arial"/>
              </a:rPr>
              <a:t>9 Centimeters  (3300-3500 MHz)                           </a:t>
            </a:r>
            <a:r>
              <a:rPr lang="en-US" sz="5600" b="1" strike="noStrike" spc="-1" dirty="0" smtClean="0">
                <a:solidFill>
                  <a:srgbClr val="00000A"/>
                </a:solidFill>
                <a:latin typeface="Arial"/>
              </a:rPr>
              <a:t>  </a:t>
            </a:r>
            <a:r>
              <a:rPr lang="en-US" sz="5600" b="1" strike="noStrike" spc="-1" dirty="0">
                <a:solidFill>
                  <a:srgbClr val="00000A"/>
                </a:solidFill>
                <a:latin typeface="Arial"/>
              </a:rPr>
              <a:t>3.5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a:solidFill>
                  <a:srgbClr val="00000A"/>
                </a:solidFill>
                <a:latin typeface="Arial"/>
              </a:rPr>
              <a:t>    </a:t>
            </a:r>
            <a:r>
              <a:rPr lang="en-US" sz="5600" b="1" strike="noStrike" spc="-1" dirty="0" smtClean="0">
                <a:solidFill>
                  <a:srgbClr val="00000A"/>
                </a:solidFill>
                <a:latin typeface="Arial"/>
              </a:rPr>
              <a:t>   </a:t>
            </a:r>
            <a:r>
              <a:rPr lang="en-US" sz="5600" b="1" strike="noStrike" spc="-1" dirty="0">
                <a:solidFill>
                  <a:srgbClr val="00000A"/>
                </a:solidFill>
                <a:latin typeface="Arial"/>
              </a:rPr>
              <a:t>5 Centimeters (5650.0-5925.0 MHz) 	                 </a:t>
            </a:r>
            <a:r>
              <a:rPr lang="en-US" sz="5600" b="1" strike="noStrike" spc="-1" dirty="0" smtClean="0">
                <a:solidFill>
                  <a:srgbClr val="00000A"/>
                </a:solidFill>
                <a:latin typeface="Arial"/>
              </a:rPr>
              <a:t>   </a:t>
            </a:r>
            <a:r>
              <a:rPr lang="en-US" sz="5600" b="1" strike="noStrike" spc="-1" dirty="0">
                <a:solidFill>
                  <a:srgbClr val="00000A"/>
                </a:solidFill>
                <a:latin typeface="Arial"/>
              </a:rPr>
              <a:t>2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a:solidFill>
                  <a:srgbClr val="00000A"/>
                </a:solidFill>
                <a:latin typeface="Arial"/>
              </a:rPr>
              <a:t>    </a:t>
            </a:r>
            <a:r>
              <a:rPr lang="en-US" sz="5600" b="1" strike="noStrike" spc="-1" dirty="0" smtClean="0">
                <a:solidFill>
                  <a:srgbClr val="00000A"/>
                </a:solidFill>
                <a:latin typeface="Arial"/>
              </a:rPr>
              <a:t>   </a:t>
            </a:r>
            <a:r>
              <a:rPr lang="en-US" sz="5600" b="1" strike="noStrike" spc="-1" dirty="0">
                <a:solidFill>
                  <a:srgbClr val="00000A"/>
                </a:solidFill>
                <a:latin typeface="Arial"/>
              </a:rPr>
              <a:t>3 Centimeters (10000.000-10500.000 MHz )        </a:t>
            </a:r>
            <a:r>
              <a:rPr lang="en-US" sz="5600" b="1" strike="noStrike" spc="-1" dirty="0" smtClean="0">
                <a:solidFill>
                  <a:srgbClr val="00000A"/>
                </a:solidFill>
                <a:latin typeface="Arial"/>
              </a:rPr>
              <a:t>   </a:t>
            </a:r>
            <a:r>
              <a:rPr lang="en-US" sz="5600" b="1" strike="noStrike" spc="-1" dirty="0">
                <a:solidFill>
                  <a:srgbClr val="00000A"/>
                </a:solidFill>
                <a:latin typeface="Arial"/>
              </a:rPr>
              <a:t>1.2  inches</a:t>
            </a:r>
            <a:endParaRPr lang="en-US" sz="5600" b="0" strike="noStrike" spc="-1" dirty="0">
              <a:latin typeface="Arial"/>
            </a:endParaRPr>
          </a:p>
          <a:p>
            <a:pPr>
              <a:lnSpc>
                <a:spcPct val="100000"/>
              </a:lnSpc>
            </a:pPr>
            <a:endParaRPr lang="en-US" sz="6600" b="0" strike="noStrike" spc="-1" dirty="0">
              <a:latin typeface="Arial"/>
            </a:endParaRPr>
          </a:p>
          <a:p>
            <a:pPr>
              <a:lnSpc>
                <a:spcPct val="100000"/>
              </a:lnSpc>
            </a:pPr>
            <a:r>
              <a:rPr lang="en-US" sz="6000" b="1" strike="noStrike" spc="-1" dirty="0">
                <a:solidFill>
                  <a:srgbClr val="00000A"/>
                </a:solidFill>
                <a:latin typeface="Arial"/>
              </a:rPr>
              <a:t>Already </a:t>
            </a:r>
            <a:r>
              <a:rPr lang="en-US" sz="6000" b="1" strike="noStrike" spc="-1" dirty="0" smtClean="0">
                <a:solidFill>
                  <a:srgbClr val="00000A"/>
                </a:solidFill>
                <a:latin typeface="Arial"/>
              </a:rPr>
              <a:t>established </a:t>
            </a:r>
            <a:r>
              <a:rPr lang="en-US" sz="6000" b="1" strike="noStrike" spc="-1" dirty="0">
                <a:solidFill>
                  <a:srgbClr val="00000A"/>
                </a:solidFill>
                <a:latin typeface="Arial"/>
              </a:rPr>
              <a:t>technology </a:t>
            </a:r>
            <a:r>
              <a:rPr lang="en-US" sz="6000" b="1" spc="-1" dirty="0" smtClean="0">
                <a:solidFill>
                  <a:srgbClr val="00000A"/>
                </a:solidFill>
                <a:latin typeface="Arial"/>
              </a:rPr>
              <a:t>allows us to</a:t>
            </a:r>
            <a:r>
              <a:rPr lang="en-US" sz="6000" b="1" strike="noStrike" spc="-1" dirty="0" smtClean="0">
                <a:solidFill>
                  <a:srgbClr val="00000A"/>
                </a:solidFill>
                <a:latin typeface="Arial"/>
              </a:rPr>
              <a:t> </a:t>
            </a:r>
            <a:r>
              <a:rPr lang="en-US" sz="6000" b="1" strike="noStrike" spc="-1" dirty="0">
                <a:solidFill>
                  <a:srgbClr val="00000A"/>
                </a:solidFill>
                <a:latin typeface="Arial"/>
              </a:rPr>
              <a:t>put </a:t>
            </a:r>
            <a:r>
              <a:rPr lang="en-US" sz="6000" b="1" spc="-1" dirty="0" smtClean="0">
                <a:solidFill>
                  <a:srgbClr val="00000A"/>
                </a:solidFill>
                <a:latin typeface="Arial"/>
              </a:rPr>
              <a:t>them to use</a:t>
            </a:r>
            <a:r>
              <a:rPr lang="en-US" sz="6000" b="1" strike="noStrike" spc="-1" dirty="0" smtClean="0">
                <a:solidFill>
                  <a:srgbClr val="00000A"/>
                </a:solidFill>
                <a:latin typeface="Arial"/>
              </a:rPr>
              <a:t> </a:t>
            </a:r>
            <a:r>
              <a:rPr lang="en-US" sz="6000" b="1" strike="noStrike" spc="-1" dirty="0">
                <a:solidFill>
                  <a:srgbClr val="00000A"/>
                </a:solidFill>
                <a:latin typeface="Arial"/>
              </a:rPr>
              <a:t>in novel ways</a:t>
            </a:r>
            <a:endParaRPr lang="en-US" sz="6000" b="0" strike="noStrike" spc="-1" dirty="0">
              <a:latin typeface="Arial"/>
            </a:endParaRPr>
          </a:p>
          <a:p>
            <a:pPr>
              <a:lnSpc>
                <a:spcPct val="100000"/>
              </a:lnSpc>
            </a:pPr>
            <a:endParaRPr lang="en-US" sz="6000" b="0" strike="noStrike" spc="-1" dirty="0">
              <a:latin typeface="Arial"/>
            </a:endParaRPr>
          </a:p>
          <a:p>
            <a:pPr marL="432000" lvl="1" indent="-216000">
              <a:lnSpc>
                <a:spcPct val="100000"/>
              </a:lnSpc>
              <a:spcAft>
                <a:spcPts val="1148"/>
              </a:spcAft>
              <a:buClr>
                <a:srgbClr val="000000"/>
              </a:buClr>
              <a:buSzPct val="45000"/>
              <a:buFont typeface="Wingdings" charset="2"/>
              <a:buChar char=""/>
            </a:pPr>
            <a:r>
              <a:rPr lang="en-US" sz="6000" b="0" strike="noStrike" spc="-1" dirty="0">
                <a:solidFill>
                  <a:srgbClr val="00000A"/>
                </a:solidFill>
                <a:latin typeface="Arial"/>
              </a:rPr>
              <a:t>We have </a:t>
            </a:r>
            <a:r>
              <a:rPr lang="en-US" sz="6000" spc="-1" dirty="0" smtClean="0">
                <a:solidFill>
                  <a:srgbClr val="00000A"/>
                </a:solidFill>
                <a:latin typeface="Arial"/>
              </a:rPr>
              <a:t>these radios </a:t>
            </a:r>
            <a:r>
              <a:rPr lang="en-US" sz="6000" b="0" strike="noStrike" spc="-1" dirty="0" smtClean="0">
                <a:solidFill>
                  <a:srgbClr val="00000A"/>
                </a:solidFill>
                <a:latin typeface="Arial"/>
              </a:rPr>
              <a:t>in </a:t>
            </a:r>
            <a:r>
              <a:rPr lang="en-US" sz="6000" b="0" strike="noStrike" spc="-1" dirty="0">
                <a:solidFill>
                  <a:srgbClr val="00000A"/>
                </a:solidFill>
                <a:latin typeface="Arial"/>
              </a:rPr>
              <a:t>our homes now </a:t>
            </a:r>
            <a:r>
              <a:rPr lang="en-US" sz="6000" spc="-1" dirty="0" smtClean="0">
                <a:solidFill>
                  <a:srgbClr val="00000A"/>
                </a:solidFill>
                <a:latin typeface="Arial"/>
              </a:rPr>
              <a:t>in</a:t>
            </a:r>
            <a:r>
              <a:rPr lang="en-US" sz="6000" b="0" strike="noStrike" spc="-1" dirty="0" smtClean="0">
                <a:solidFill>
                  <a:srgbClr val="00000A"/>
                </a:solidFill>
                <a:latin typeface="Arial"/>
              </a:rPr>
              <a:t> </a:t>
            </a:r>
            <a:r>
              <a:rPr lang="en-US" sz="6000" b="0" strike="noStrike" spc="-1" dirty="0">
                <a:solidFill>
                  <a:srgbClr val="00000A"/>
                </a:solidFill>
                <a:latin typeface="Arial"/>
              </a:rPr>
              <a:t>low cost </a:t>
            </a:r>
            <a:r>
              <a:rPr lang="en-US" sz="6000" b="0" strike="noStrike" spc="-1" dirty="0" err="1">
                <a:solidFill>
                  <a:srgbClr val="00000A"/>
                </a:solidFill>
                <a:latin typeface="Arial"/>
              </a:rPr>
              <a:t>WiFi</a:t>
            </a:r>
            <a:r>
              <a:rPr lang="en-US" sz="6000" b="0" strike="noStrike" spc="-1" dirty="0">
                <a:solidFill>
                  <a:srgbClr val="00000A"/>
                </a:solidFill>
                <a:latin typeface="Arial"/>
              </a:rPr>
              <a:t> routers at 2.4 </a:t>
            </a:r>
            <a:r>
              <a:rPr lang="en-US" sz="6000" b="0" strike="noStrike" spc="-1" dirty="0" smtClean="0">
                <a:solidFill>
                  <a:srgbClr val="00000A"/>
                </a:solidFill>
                <a:latin typeface="Arial"/>
              </a:rPr>
              <a:t>and 5 </a:t>
            </a:r>
            <a:r>
              <a:rPr lang="en-US" sz="6000" b="0" strike="noStrike" spc="-1" dirty="0">
                <a:solidFill>
                  <a:srgbClr val="00000A"/>
                </a:solidFill>
                <a:latin typeface="Arial"/>
              </a:rPr>
              <a:t>GHz. </a:t>
            </a:r>
            <a:endParaRPr lang="en-US" sz="6000" spc="-1" dirty="0">
              <a:latin typeface="Arial"/>
            </a:endParaRPr>
          </a:p>
          <a:p>
            <a:pPr marL="432000" lvl="1" indent="-216000">
              <a:lnSpc>
                <a:spcPct val="100000"/>
              </a:lnSpc>
              <a:spcAft>
                <a:spcPts val="1148"/>
              </a:spcAft>
              <a:buClr>
                <a:srgbClr val="000000"/>
              </a:buClr>
              <a:buSzPct val="45000"/>
              <a:buFont typeface="Wingdings" charset="2"/>
              <a:buChar char=""/>
            </a:pPr>
            <a:r>
              <a:rPr lang="en-US" sz="6000" b="0" strike="noStrike" spc="-1" dirty="0" err="1" smtClean="0">
                <a:solidFill>
                  <a:srgbClr val="00000A"/>
                </a:solidFill>
                <a:latin typeface="Arial"/>
              </a:rPr>
              <a:t>WiFi</a:t>
            </a:r>
            <a:r>
              <a:rPr lang="en-US" sz="6000" b="0" strike="noStrike" spc="-1" dirty="0" smtClean="0">
                <a:solidFill>
                  <a:srgbClr val="00000A"/>
                </a:solidFill>
                <a:latin typeface="Arial"/>
              </a:rPr>
              <a:t> </a:t>
            </a:r>
            <a:r>
              <a:rPr lang="en-US" sz="6000" b="0" strike="noStrike" spc="-1" dirty="0">
                <a:solidFill>
                  <a:srgbClr val="00000A"/>
                </a:solidFill>
                <a:latin typeface="Arial"/>
              </a:rPr>
              <a:t>frequencies can reuse the many </a:t>
            </a:r>
            <a:r>
              <a:rPr lang="en-US" sz="6000" b="0" i="1" strike="noStrike" spc="-1" dirty="0">
                <a:solidFill>
                  <a:srgbClr val="00000A"/>
                </a:solidFill>
                <a:latin typeface="Arial"/>
              </a:rPr>
              <a:t>AREDN</a:t>
            </a:r>
            <a:r>
              <a:rPr lang="en-US" sz="6000" b="0" strike="noStrike" spc="-1" dirty="0">
                <a:solidFill>
                  <a:srgbClr val="00000A"/>
                </a:solidFill>
                <a:latin typeface="Arial"/>
              </a:rPr>
              <a:t>™ </a:t>
            </a:r>
            <a:r>
              <a:rPr lang="en-US" sz="6000" b="0" strike="noStrike" spc="-1" dirty="0" smtClean="0">
                <a:solidFill>
                  <a:srgbClr val="00000A"/>
                </a:solidFill>
                <a:latin typeface="Arial"/>
              </a:rPr>
              <a:t>equipment </a:t>
            </a:r>
            <a:r>
              <a:rPr lang="en-US" sz="6000" b="0" strike="noStrike" spc="-1" dirty="0">
                <a:solidFill>
                  <a:srgbClr val="00000A"/>
                </a:solidFill>
                <a:latin typeface="Arial"/>
              </a:rPr>
              <a:t>solutions</a:t>
            </a:r>
            <a:endParaRPr lang="en-US" sz="6000" b="0" strike="noStrike" spc="-1" dirty="0">
              <a:latin typeface="Arial"/>
            </a:endParaRPr>
          </a:p>
          <a:p>
            <a:pPr>
              <a:lnSpc>
                <a:spcPct val="100000"/>
              </a:lnSpc>
              <a:spcAft>
                <a:spcPts val="1148"/>
              </a:spcAft>
            </a:pPr>
            <a:r>
              <a:rPr lang="en-US" sz="6000" b="1" i="1" strike="noStrike" spc="-1" dirty="0" smtClean="0">
                <a:solidFill>
                  <a:srgbClr val="CE181E"/>
                </a:solidFill>
                <a:latin typeface="Arial"/>
              </a:rPr>
              <a:t>USE </a:t>
            </a:r>
            <a:r>
              <a:rPr lang="en-US" sz="6000" b="1" i="1" strike="noStrike" spc="-1" dirty="0">
                <a:solidFill>
                  <a:srgbClr val="CE181E"/>
                </a:solidFill>
                <a:latin typeface="Arial"/>
              </a:rPr>
              <a:t>IT OR LOSE IT   - </a:t>
            </a:r>
            <a:r>
              <a:rPr lang="en-US" sz="6000" b="1" i="1" strike="noStrike" spc="-1" dirty="0" smtClean="0">
                <a:solidFill>
                  <a:srgbClr val="CE181E"/>
                </a:solidFill>
                <a:latin typeface="Arial"/>
              </a:rPr>
              <a:t>continuing </a:t>
            </a:r>
            <a:r>
              <a:rPr lang="en-US" sz="6000" b="1" i="1" strike="noStrike" spc="-1" dirty="0">
                <a:solidFill>
                  <a:srgbClr val="CE181E"/>
                </a:solidFill>
                <a:latin typeface="Arial"/>
              </a:rPr>
              <a:t>pressure on the FCC to reallocate spectrum</a:t>
            </a:r>
            <a:r>
              <a:rPr lang="en-US" sz="6000" b="0" strike="noStrike" spc="-1" dirty="0">
                <a:solidFill>
                  <a:srgbClr val="CE181E"/>
                </a:solidFill>
                <a:latin typeface="Arial"/>
              </a:rPr>
              <a:t>   </a:t>
            </a:r>
            <a:endParaRPr lang="en-US" sz="6000" b="0" strike="noStrike" spc="-1" dirty="0">
              <a:latin typeface="Arial"/>
            </a:endParaRPr>
          </a:p>
          <a:p>
            <a:pPr marL="432000" indent="-323640">
              <a:lnSpc>
                <a:spcPct val="100000"/>
              </a:lnSpc>
              <a:spcAft>
                <a:spcPts val="1148"/>
              </a:spcAft>
              <a:buClr>
                <a:srgbClr val="000000"/>
              </a:buClr>
              <a:buSzPct val="45000"/>
              <a:buFont typeface="Wingdings" charset="2"/>
              <a:buChar char=""/>
            </a:pPr>
            <a:endParaRPr lang="en-US" sz="6000" b="0" strike="noStrike" spc="-1" dirty="0">
              <a:latin typeface="Arial"/>
            </a:endParaRPr>
          </a:p>
          <a:p>
            <a:pPr>
              <a:lnSpc>
                <a:spcPct val="100000"/>
              </a:lnSpc>
              <a:spcAft>
                <a:spcPts val="1148"/>
              </a:spcAft>
            </a:pPr>
            <a:r>
              <a:rPr lang="en-US" sz="2600" b="0" strike="noStrike" spc="-1" dirty="0">
                <a:solidFill>
                  <a:srgbClr val="00000A"/>
                </a:solidFill>
                <a:latin typeface="Arial"/>
              </a:rPr>
              <a:t> </a:t>
            </a:r>
            <a:endParaRPr lang="en-US" sz="26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spc="-1" dirty="0" smtClean="0">
                <a:solidFill>
                  <a:srgbClr val="FFFFFF"/>
                </a:solidFill>
                <a:latin typeface="inherit"/>
              </a:rPr>
              <a:t>Channel Allocations</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50" y="1311275"/>
            <a:ext cx="737186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94" y="3521075"/>
            <a:ext cx="919941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2 4"/>
          <p:cNvSpPr/>
          <p:nvPr/>
        </p:nvSpPr>
        <p:spPr>
          <a:xfrm>
            <a:off x="3668712" y="1463675"/>
            <a:ext cx="3200400" cy="457200"/>
          </a:xfrm>
          <a:prstGeom prst="borderCallout2">
            <a:avLst>
              <a:gd name="adj1" fmla="val 42559"/>
              <a:gd name="adj2" fmla="val -510"/>
              <a:gd name="adj3" fmla="val 44941"/>
              <a:gd name="adj4" fmla="val -7143"/>
              <a:gd name="adj5" fmla="val 152976"/>
              <a:gd name="adj6" fmla="val -3272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Unshared 10 MHz channel</a:t>
            </a:r>
            <a:endParaRPr lang="en-US" dirty="0">
              <a:solidFill>
                <a:schemeClr val="bg1"/>
              </a:solidFill>
            </a:endParaRPr>
          </a:p>
        </p:txBody>
      </p:sp>
    </p:spTree>
    <p:extLst>
      <p:ext uri="{BB962C8B-B14F-4D97-AF65-F5344CB8AC3E}">
        <p14:creationId xmlns:p14="http://schemas.microsoft.com/office/powerpoint/2010/main" val="830773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smtClean="0">
                <a:solidFill>
                  <a:srgbClr val="FFFFFF"/>
                </a:solidFill>
                <a:latin typeface="Arial"/>
              </a:rPr>
              <a:t>CONCEPTS</a:t>
            </a:r>
            <a:endParaRPr lang="en-US" sz="3570" b="0" strike="noStrike" spc="-1" dirty="0">
              <a:latin typeface="Arial"/>
            </a:endParaRPr>
          </a:p>
        </p:txBody>
      </p:sp>
      <p:sp>
        <p:nvSpPr>
          <p:cNvPr id="85" name="CustomShape 2"/>
          <p:cNvSpPr/>
          <p:nvPr/>
        </p:nvSpPr>
        <p:spPr>
          <a:xfrm>
            <a:off x="239712" y="1158875"/>
            <a:ext cx="9335928" cy="430255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10000"/>
          </a:bodyPr>
          <a:lstStyle/>
          <a:p>
            <a:pPr marL="285750" indent="-285750">
              <a:buFont typeface="Wingdings" panose="05000000000000000000" pitchFamily="2" charset="2"/>
              <a:buChar char="q"/>
            </a:pPr>
            <a:endParaRPr lang="en-US" b="0" strike="noStrike" spc="-1" dirty="0">
              <a:latin typeface="Arial"/>
            </a:endParaRPr>
          </a:p>
          <a:p>
            <a:pPr marL="432000" indent="-323640">
              <a:lnSpc>
                <a:spcPct val="100000"/>
              </a:lnSpc>
              <a:spcAft>
                <a:spcPts val="1148"/>
              </a:spcAft>
              <a:buClr>
                <a:srgbClr val="000000"/>
              </a:buClr>
              <a:buSzPct val="45000"/>
              <a:buFont typeface="Wingdings" panose="05000000000000000000" pitchFamily="2" charset="2"/>
              <a:buChar char="q"/>
            </a:pPr>
            <a:r>
              <a:rPr lang="en-US" b="1" strike="noStrike" spc="-1" dirty="0">
                <a:latin typeface="Arial"/>
              </a:rPr>
              <a:t>NCRC </a:t>
            </a:r>
            <a:r>
              <a:rPr lang="en-US" b="1" strike="noStrike" spc="-1" dirty="0" smtClean="0">
                <a:latin typeface="Arial"/>
              </a:rPr>
              <a:t>will </a:t>
            </a:r>
            <a:r>
              <a:rPr lang="en-US" b="1" strike="noStrike" spc="-1" dirty="0">
                <a:latin typeface="Arial"/>
              </a:rPr>
              <a:t>plan and own </a:t>
            </a:r>
            <a:r>
              <a:rPr lang="en-US" b="1" spc="-1" dirty="0" smtClean="0">
                <a:latin typeface="Arial"/>
              </a:rPr>
              <a:t>an</a:t>
            </a:r>
            <a:r>
              <a:rPr lang="en-US" b="1" strike="noStrike" spc="-1" dirty="0" smtClean="0">
                <a:latin typeface="Arial"/>
              </a:rPr>
              <a:t> </a:t>
            </a:r>
            <a:r>
              <a:rPr lang="en-US" b="1" strike="noStrike" spc="-1" dirty="0">
                <a:latin typeface="Arial"/>
              </a:rPr>
              <a:t>array of </a:t>
            </a:r>
            <a:r>
              <a:rPr lang="en-US" b="1" strike="noStrike" spc="-1" dirty="0" smtClean="0">
                <a:latin typeface="Arial"/>
              </a:rPr>
              <a:t>local </a:t>
            </a:r>
            <a:r>
              <a:rPr lang="en-US" b="1" spc="-1" dirty="0" smtClean="0">
                <a:latin typeface="Arial"/>
              </a:rPr>
              <a:t>mesh nodes</a:t>
            </a:r>
            <a:r>
              <a:rPr lang="en-US" b="1" strike="noStrike" spc="-1" dirty="0" smtClean="0">
                <a:latin typeface="Arial"/>
              </a:rPr>
              <a:t> </a:t>
            </a:r>
            <a:r>
              <a:rPr lang="en-US" b="1" strike="noStrike" spc="-1" dirty="0">
                <a:latin typeface="Arial"/>
              </a:rPr>
              <a:t>and encourage attachment by </a:t>
            </a:r>
            <a:r>
              <a:rPr lang="en-US" b="1" strike="noStrike" spc="-1" dirty="0" smtClean="0">
                <a:latin typeface="Arial"/>
              </a:rPr>
              <a:t>Hams with an entry level Technician and higher class licenses.</a:t>
            </a:r>
            <a:endParaRPr lang="en-US" b="1" strike="noStrike" spc="-1" dirty="0">
              <a:latin typeface="Arial"/>
            </a:endParaRPr>
          </a:p>
          <a:p>
            <a:pPr marL="432000" indent="-323640">
              <a:lnSpc>
                <a:spcPct val="100000"/>
              </a:lnSpc>
              <a:spcAft>
                <a:spcPts val="1148"/>
              </a:spcAft>
              <a:buClr>
                <a:srgbClr val="000000"/>
              </a:buClr>
              <a:buSzPct val="45000"/>
              <a:buFont typeface="Wingdings" panose="05000000000000000000" pitchFamily="2" charset="2"/>
              <a:buChar char="q"/>
            </a:pPr>
            <a:r>
              <a:rPr lang="en-US" b="1" strike="noStrike" spc="-1" dirty="0">
                <a:latin typeface="Arial"/>
              </a:rPr>
              <a:t>Traffic </a:t>
            </a:r>
            <a:r>
              <a:rPr lang="en-US" b="1" spc="-1" dirty="0" smtClean="0">
                <a:latin typeface="Arial"/>
              </a:rPr>
              <a:t>will</a:t>
            </a:r>
            <a:r>
              <a:rPr lang="en-US" b="1" strike="noStrike" spc="-1" dirty="0" smtClean="0">
                <a:latin typeface="Arial"/>
              </a:rPr>
              <a:t> </a:t>
            </a:r>
            <a:r>
              <a:rPr lang="en-US" b="1" strike="noStrike" spc="-1" dirty="0">
                <a:latin typeface="Arial"/>
              </a:rPr>
              <a:t>be </a:t>
            </a:r>
            <a:r>
              <a:rPr lang="en-US" b="1" strike="noStrike" spc="-1" dirty="0" smtClean="0">
                <a:latin typeface="Arial"/>
              </a:rPr>
              <a:t>open </a:t>
            </a:r>
            <a:r>
              <a:rPr lang="en-US" b="1" strike="noStrike" spc="-1" dirty="0">
                <a:latin typeface="Arial"/>
              </a:rPr>
              <a:t>using published protocols and </a:t>
            </a:r>
            <a:r>
              <a:rPr lang="en-US" b="1" u="sng" strike="noStrike" spc="-1" dirty="0">
                <a:latin typeface="Arial"/>
              </a:rPr>
              <a:t>not </a:t>
            </a:r>
            <a:r>
              <a:rPr lang="en-US" b="1" u="sng" strike="noStrike" spc="-1" dirty="0" smtClean="0">
                <a:latin typeface="Arial"/>
              </a:rPr>
              <a:t>encrypted </a:t>
            </a:r>
            <a:r>
              <a:rPr lang="en-US" b="1" strike="noStrike" spc="-1" dirty="0" smtClean="0">
                <a:latin typeface="Arial"/>
              </a:rPr>
              <a:t>except in emergencies.</a:t>
            </a:r>
            <a:endParaRPr lang="en-US" b="1" strike="noStrike" spc="-1" dirty="0">
              <a:latin typeface="Arial"/>
            </a:endParaRPr>
          </a:p>
          <a:p>
            <a:pPr marL="432000" indent="-323640">
              <a:lnSpc>
                <a:spcPct val="100000"/>
              </a:lnSpc>
              <a:spcAft>
                <a:spcPts val="1148"/>
              </a:spcAft>
              <a:buClr>
                <a:srgbClr val="000000"/>
              </a:buClr>
              <a:buSzPct val="45000"/>
              <a:buFont typeface="Wingdings" panose="05000000000000000000" pitchFamily="2" charset="2"/>
              <a:buChar char="q"/>
            </a:pPr>
            <a:r>
              <a:rPr lang="en-US" b="1" strike="noStrike" spc="-1" dirty="0">
                <a:latin typeface="Arial"/>
              </a:rPr>
              <a:t>TLS and other encryption protocols </a:t>
            </a:r>
            <a:r>
              <a:rPr lang="en-US" b="1" spc="-1" dirty="0" smtClean="0">
                <a:latin typeface="Arial"/>
              </a:rPr>
              <a:t>will be</a:t>
            </a:r>
            <a:r>
              <a:rPr lang="en-US" b="1" strike="noStrike" spc="-1" dirty="0" smtClean="0">
                <a:latin typeface="Arial"/>
              </a:rPr>
              <a:t> </a:t>
            </a:r>
            <a:r>
              <a:rPr lang="en-US" b="1" strike="noStrike" spc="-1" dirty="0">
                <a:latin typeface="Arial"/>
              </a:rPr>
              <a:t>monitored and blocked in normal use</a:t>
            </a:r>
            <a:r>
              <a:rPr lang="en-US" b="1" strike="noStrike" spc="-1" dirty="0" smtClean="0">
                <a:latin typeface="Arial"/>
              </a:rPr>
              <a:t>.</a:t>
            </a:r>
          </a:p>
          <a:p>
            <a:pPr marL="889200" lvl="1" indent="-323640">
              <a:spcAft>
                <a:spcPts val="1148"/>
              </a:spcAft>
              <a:buClr>
                <a:srgbClr val="000000"/>
              </a:buClr>
              <a:buSzPct val="45000"/>
              <a:buFont typeface="Wingdings" panose="05000000000000000000" pitchFamily="2" charset="2"/>
              <a:buChar char="q"/>
            </a:pPr>
            <a:r>
              <a:rPr lang="en-US" b="1" strike="noStrike" spc="-1" dirty="0" smtClean="0">
                <a:latin typeface="Arial"/>
              </a:rPr>
              <a:t>    This </a:t>
            </a:r>
            <a:r>
              <a:rPr lang="en-US" b="1" spc="-1" dirty="0" smtClean="0">
                <a:latin typeface="Arial"/>
              </a:rPr>
              <a:t>makes </a:t>
            </a:r>
            <a:r>
              <a:rPr lang="en-US" b="1" i="1" spc="-1" dirty="0">
                <a:latin typeface="inherit"/>
                <a:ea typeface="Droid Sans Fallback"/>
              </a:rPr>
              <a:t>ÄRTEN</a:t>
            </a:r>
            <a:r>
              <a:rPr lang="en-US" b="1" strike="noStrike" spc="-1" dirty="0" smtClean="0">
                <a:latin typeface="Arial"/>
              </a:rPr>
              <a:t> </a:t>
            </a:r>
            <a:r>
              <a:rPr lang="en-US" b="1" strike="noStrike" spc="-1" dirty="0">
                <a:latin typeface="Arial"/>
              </a:rPr>
              <a:t>an experiment in </a:t>
            </a:r>
            <a:r>
              <a:rPr lang="en-US" b="1" u="sng" strike="noStrike" spc="-1" dirty="0">
                <a:latin typeface="Arial"/>
              </a:rPr>
              <a:t>cybersecurity.</a:t>
            </a:r>
            <a:r>
              <a:rPr lang="en-US" b="1" strike="noStrike" spc="-1" dirty="0">
                <a:latin typeface="Arial"/>
              </a:rPr>
              <a:t> </a:t>
            </a:r>
          </a:p>
          <a:p>
            <a:pPr marL="432000" indent="-323640">
              <a:lnSpc>
                <a:spcPct val="100000"/>
              </a:lnSpc>
              <a:spcAft>
                <a:spcPts val="1148"/>
              </a:spcAft>
              <a:buClr>
                <a:srgbClr val="000000"/>
              </a:buClr>
              <a:buSzPct val="45000"/>
              <a:buFont typeface="Wingdings" panose="05000000000000000000" pitchFamily="2" charset="2"/>
              <a:buChar char="q"/>
            </a:pPr>
            <a:r>
              <a:rPr lang="en-US" b="1" strike="noStrike" spc="-1" dirty="0" smtClean="0">
                <a:latin typeface="Arial"/>
              </a:rPr>
              <a:t>Internet connections </a:t>
            </a:r>
            <a:r>
              <a:rPr lang="en-US" b="1" strike="noStrike" spc="-1" dirty="0">
                <a:latin typeface="Arial"/>
              </a:rPr>
              <a:t>are allowed but </a:t>
            </a:r>
            <a:r>
              <a:rPr lang="en-US" b="1" strike="noStrike" spc="-1" dirty="0" smtClean="0">
                <a:latin typeface="Arial"/>
              </a:rPr>
              <a:t>traffic </a:t>
            </a:r>
            <a:r>
              <a:rPr lang="en-US" b="1" strike="noStrike" spc="-1" dirty="0">
                <a:latin typeface="Arial"/>
              </a:rPr>
              <a:t>will be </a:t>
            </a:r>
            <a:r>
              <a:rPr lang="en-US" b="1" spc="-1" dirty="0" smtClean="0">
                <a:latin typeface="Arial"/>
              </a:rPr>
              <a:t>monitor</a:t>
            </a:r>
            <a:r>
              <a:rPr lang="en-US" b="1" strike="noStrike" spc="-1" dirty="0" smtClean="0">
                <a:latin typeface="Arial"/>
              </a:rPr>
              <a:t>ed </a:t>
            </a:r>
            <a:r>
              <a:rPr lang="en-US" b="1" strike="noStrike" spc="-1" dirty="0">
                <a:latin typeface="Arial"/>
              </a:rPr>
              <a:t>to avoid commercial </a:t>
            </a:r>
            <a:r>
              <a:rPr lang="en-US" b="1" strike="noStrike" spc="-1" dirty="0" smtClean="0">
                <a:latin typeface="Arial"/>
              </a:rPr>
              <a:t>use.</a:t>
            </a:r>
          </a:p>
          <a:p>
            <a:pPr marL="451260" indent="-342900">
              <a:lnSpc>
                <a:spcPct val="100000"/>
              </a:lnSpc>
              <a:spcAft>
                <a:spcPts val="1148"/>
              </a:spcAft>
              <a:buClr>
                <a:srgbClr val="000000"/>
              </a:buClr>
              <a:buSzPct val="45000"/>
              <a:buFont typeface="Wingdings" panose="05000000000000000000" pitchFamily="2" charset="2"/>
              <a:buChar char="q"/>
            </a:pPr>
            <a:r>
              <a:rPr lang="en-US" sz="1900" b="1" strike="noStrike" spc="-1" dirty="0" smtClean="0">
                <a:latin typeface="Arial"/>
              </a:rPr>
              <a:t>Low Cost </a:t>
            </a:r>
            <a:r>
              <a:rPr lang="en-US" sz="1900" b="1" strike="noStrike" spc="-1" dirty="0">
                <a:latin typeface="Arial"/>
              </a:rPr>
              <a:t>for personal </a:t>
            </a:r>
            <a:r>
              <a:rPr lang="en-US" sz="1900" b="1" strike="noStrike" spc="-1" dirty="0" smtClean="0">
                <a:latin typeface="Arial"/>
              </a:rPr>
              <a:t>equipment will </a:t>
            </a:r>
            <a:r>
              <a:rPr lang="en-US" sz="1900" b="1" u="sng" strike="noStrike" spc="-1" dirty="0" smtClean="0">
                <a:latin typeface="Arial"/>
              </a:rPr>
              <a:t>encourage youth access</a:t>
            </a:r>
          </a:p>
          <a:p>
            <a:pPr marL="889200" lvl="1" indent="-323640">
              <a:spcAft>
                <a:spcPts val="1148"/>
              </a:spcAft>
              <a:buClr>
                <a:srgbClr val="000000"/>
              </a:buClr>
              <a:buSzPct val="45000"/>
              <a:buFont typeface="Wingdings" panose="05000000000000000000" pitchFamily="2" charset="2"/>
              <a:buChar char="q"/>
            </a:pPr>
            <a:r>
              <a:rPr lang="en-US" sz="1700" b="1" strike="noStrike" spc="-1" dirty="0" smtClean="0">
                <a:latin typeface="Arial"/>
              </a:rPr>
              <a:t>Many </a:t>
            </a:r>
            <a:r>
              <a:rPr lang="en-US" sz="1700" b="1" strike="noStrike" spc="-1" dirty="0">
                <a:latin typeface="Arial"/>
              </a:rPr>
              <a:t>of the components are available for less </a:t>
            </a:r>
            <a:r>
              <a:rPr lang="en-US" sz="1700" b="1" strike="noStrike" spc="-1" dirty="0" smtClean="0">
                <a:latin typeface="Arial"/>
              </a:rPr>
              <a:t>than $50 and a station </a:t>
            </a:r>
            <a:r>
              <a:rPr lang="en-US" sz="1700" b="1" spc="-1" dirty="0" smtClean="0">
                <a:latin typeface="Arial"/>
              </a:rPr>
              <a:t>can be &lt;</a:t>
            </a:r>
            <a:r>
              <a:rPr lang="en-US" sz="1700" b="1" strike="noStrike" spc="-1" dirty="0" smtClean="0">
                <a:latin typeface="Arial"/>
              </a:rPr>
              <a:t>$</a:t>
            </a:r>
            <a:r>
              <a:rPr lang="en-US" sz="1700" b="1" strike="noStrike" spc="-1" dirty="0">
                <a:latin typeface="Arial"/>
              </a:rPr>
              <a:t>100.  </a:t>
            </a:r>
          </a:p>
          <a:p>
            <a:pPr marL="889200" lvl="1" indent="-323640">
              <a:spcAft>
                <a:spcPts val="1148"/>
              </a:spcAft>
              <a:buClr>
                <a:srgbClr val="000000"/>
              </a:buClr>
              <a:buSzPct val="45000"/>
              <a:buFont typeface="Wingdings" panose="05000000000000000000" pitchFamily="2" charset="2"/>
              <a:buChar char="q"/>
            </a:pPr>
            <a:r>
              <a:rPr lang="en-US" sz="1700" b="1" spc="-1" dirty="0" smtClean="0">
                <a:latin typeface="Arial"/>
              </a:rPr>
              <a:t>Most</a:t>
            </a:r>
            <a:r>
              <a:rPr lang="en-US" sz="1700" b="1" strike="noStrike" spc="-1" dirty="0" smtClean="0">
                <a:latin typeface="Arial"/>
              </a:rPr>
              <a:t> </a:t>
            </a:r>
            <a:r>
              <a:rPr lang="en-US" sz="1700" b="1" strike="noStrike" spc="-1" dirty="0">
                <a:latin typeface="Arial"/>
              </a:rPr>
              <a:t>of this can be done with reprogrammed </a:t>
            </a:r>
            <a:r>
              <a:rPr lang="en-US" sz="1700" b="1" strike="noStrike" spc="-1" dirty="0" err="1">
                <a:latin typeface="Arial"/>
              </a:rPr>
              <a:t>WiFi</a:t>
            </a:r>
            <a:r>
              <a:rPr lang="en-US" sz="1700" b="1" strike="noStrike" spc="-1" dirty="0">
                <a:latin typeface="Arial"/>
              </a:rPr>
              <a:t> routers and home brew antennas,   </a:t>
            </a:r>
          </a:p>
          <a:p>
            <a:pPr marL="889200" lvl="1" indent="-323640">
              <a:spcAft>
                <a:spcPts val="1148"/>
              </a:spcAft>
              <a:buClr>
                <a:srgbClr val="000000"/>
              </a:buClr>
              <a:buSzPct val="45000"/>
              <a:buFont typeface="Wingdings" panose="05000000000000000000" pitchFamily="2" charset="2"/>
              <a:buChar char="q"/>
            </a:pPr>
            <a:r>
              <a:rPr lang="en-US" sz="1700" b="1" strike="noStrike" spc="-1" dirty="0">
                <a:latin typeface="Arial"/>
              </a:rPr>
              <a:t>The size of cm </a:t>
            </a:r>
            <a:r>
              <a:rPr lang="en-US" sz="1700" b="1" strike="noStrike" spc="-1" dirty="0" smtClean="0">
                <a:latin typeface="Arial"/>
              </a:rPr>
              <a:t>band </a:t>
            </a:r>
            <a:r>
              <a:rPr lang="en-US" sz="1700" b="1" strike="noStrike" spc="-1" dirty="0">
                <a:latin typeface="Arial"/>
              </a:rPr>
              <a:t>antennas make 3D printing them a </a:t>
            </a:r>
            <a:r>
              <a:rPr lang="en-US" sz="1700" b="1" strike="noStrike" spc="-1" dirty="0" smtClean="0">
                <a:latin typeface="Arial"/>
              </a:rPr>
              <a:t>reality.</a:t>
            </a:r>
          </a:p>
          <a:p>
            <a:pPr marL="451260" indent="-342900">
              <a:spcAft>
                <a:spcPts val="1148"/>
              </a:spcAft>
              <a:buClr>
                <a:srgbClr val="000000"/>
              </a:buClr>
              <a:buSzPct val="45000"/>
              <a:buFont typeface="Wingdings" panose="05000000000000000000" pitchFamily="2" charset="2"/>
              <a:buChar char="q"/>
            </a:pPr>
            <a:r>
              <a:rPr lang="en-US" sz="1900" b="1" spc="-1" dirty="0" smtClean="0">
                <a:latin typeface="Arial"/>
              </a:rPr>
              <a:t>Make the learning material (</a:t>
            </a:r>
            <a:r>
              <a:rPr lang="en-US" sz="1900" b="1" spc="-1" dirty="0" err="1" smtClean="0">
                <a:latin typeface="Arial"/>
              </a:rPr>
              <a:t>youtubes</a:t>
            </a:r>
            <a:r>
              <a:rPr lang="en-US" sz="1900" b="1" spc="-1" dirty="0" smtClean="0">
                <a:latin typeface="Arial"/>
              </a:rPr>
              <a:t> and online documents) available for all.</a:t>
            </a:r>
            <a:endParaRPr lang="en-US" sz="1900" b="1"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2400" kern="1200" spc="-1" dirty="0">
                <a:solidFill>
                  <a:srgbClr val="FFFFFF"/>
                </a:solidFill>
                <a:latin typeface="Arial"/>
                <a:ea typeface="+mn-ea"/>
                <a:cs typeface="+mn-cs"/>
              </a:rPr>
              <a:t>AN EXAMPLE NODE OPERATED AT 3 MILES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307" r="5625"/>
          <a:stretch/>
        </p:blipFill>
        <p:spPr>
          <a:xfrm>
            <a:off x="1230312" y="1513666"/>
            <a:ext cx="3840480" cy="36576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968" r="12247"/>
          <a:stretch/>
        </p:blipFill>
        <p:spPr>
          <a:xfrm>
            <a:off x="4872672" y="1521703"/>
            <a:ext cx="3749040" cy="3649563"/>
          </a:xfrm>
          <a:prstGeom prst="rect">
            <a:avLst/>
          </a:prstGeom>
        </p:spPr>
      </p:pic>
      <p:sp>
        <p:nvSpPr>
          <p:cNvPr id="7" name="Rectangle 6"/>
          <p:cNvSpPr/>
          <p:nvPr/>
        </p:nvSpPr>
        <p:spPr>
          <a:xfrm>
            <a:off x="2601912" y="1513665"/>
            <a:ext cx="2468880" cy="215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&lt; Yagi-</a:t>
            </a:r>
            <a:r>
              <a:rPr lang="en-US" dirty="0" err="1" smtClean="0">
                <a:solidFill>
                  <a:schemeClr val="tx1"/>
                </a:solidFill>
              </a:rPr>
              <a:t>Uda</a:t>
            </a:r>
            <a:r>
              <a:rPr lang="en-US" dirty="0" smtClean="0">
                <a:solidFill>
                  <a:schemeClr val="tx1"/>
                </a:solidFill>
              </a:rPr>
              <a:t> side</a:t>
            </a:r>
          </a:p>
          <a:p>
            <a:pPr algn="ctr"/>
            <a:endParaRPr lang="en-US" dirty="0" smtClean="0">
              <a:solidFill>
                <a:schemeClr val="tx1"/>
              </a:solidFill>
            </a:endParaRPr>
          </a:p>
          <a:p>
            <a:pPr algn="ctr"/>
            <a:r>
              <a:rPr lang="en-US" dirty="0" smtClean="0">
                <a:solidFill>
                  <a:schemeClr val="tx1"/>
                </a:solidFill>
              </a:rPr>
              <a:t>Router/Radio(white) &gt;  </a:t>
            </a:r>
          </a:p>
          <a:p>
            <a:pPr algn="ctr"/>
            <a:r>
              <a:rPr lang="en-US" dirty="0" smtClean="0">
                <a:solidFill>
                  <a:schemeClr val="tx1"/>
                </a:solidFill>
              </a:rPr>
              <a:t>4 W Amp (black)</a:t>
            </a:r>
          </a:p>
          <a:p>
            <a:pPr algn="ctr"/>
            <a:endParaRPr lang="en-US" dirty="0" smtClean="0">
              <a:solidFill>
                <a:schemeClr val="tx1"/>
              </a:solidFill>
            </a:endParaRPr>
          </a:p>
          <a:p>
            <a:pPr algn="ctr"/>
            <a:r>
              <a:rPr lang="en-US" dirty="0" smtClean="0">
                <a:solidFill>
                  <a:schemeClr val="tx1"/>
                </a:solidFill>
              </a:rPr>
              <a:t>Control Web page from the router</a:t>
            </a:r>
          </a:p>
          <a:p>
            <a:pPr algn="ctr"/>
            <a:r>
              <a:rPr lang="en-US" dirty="0" smtClean="0">
                <a:solidFill>
                  <a:schemeClr val="tx1"/>
                </a:solidFill>
                <a:sym typeface="Wingdings"/>
              </a:rPr>
              <a:t></a:t>
            </a:r>
            <a:endParaRPr lang="en-US" dirty="0">
              <a:solidFill>
                <a:schemeClr val="tx1"/>
              </a:solidFill>
            </a:endParaRPr>
          </a:p>
        </p:txBody>
      </p:sp>
      <p:sp>
        <p:nvSpPr>
          <p:cNvPr id="8" name="Rectangle 7"/>
          <p:cNvSpPr/>
          <p:nvPr/>
        </p:nvSpPr>
        <p:spPr>
          <a:xfrm>
            <a:off x="6716712" y="1387475"/>
            <a:ext cx="262128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Equipment:</a:t>
            </a:r>
          </a:p>
          <a:p>
            <a:pPr algn="ctr"/>
            <a:endParaRPr lang="en-US" dirty="0" smtClean="0">
              <a:solidFill>
                <a:schemeClr val="tx1"/>
              </a:solidFill>
            </a:endParaRPr>
          </a:p>
          <a:p>
            <a:pPr algn="ctr"/>
            <a:r>
              <a:rPr lang="en-US" dirty="0" smtClean="0">
                <a:solidFill>
                  <a:schemeClr val="tx1"/>
                </a:solidFill>
              </a:rPr>
              <a:t>Approx. $70</a:t>
            </a:r>
          </a:p>
          <a:p>
            <a:pPr algn="ctr"/>
            <a:r>
              <a:rPr lang="en-US" dirty="0" smtClean="0">
                <a:solidFill>
                  <a:schemeClr val="tx1"/>
                </a:solidFill>
              </a:rPr>
              <a:t>Plus a computer (Raspberry PI is </a:t>
            </a:r>
          </a:p>
          <a:p>
            <a:pPr algn="ctr"/>
            <a:r>
              <a:rPr lang="en-US" dirty="0" smtClean="0">
                <a:solidFill>
                  <a:schemeClr val="tx1"/>
                </a:solidFill>
              </a:rPr>
              <a:t>adequate) </a:t>
            </a:r>
            <a:endParaRPr lang="en-US" dirty="0">
              <a:solidFill>
                <a:schemeClr val="tx1"/>
              </a:solidFill>
            </a:endParaRPr>
          </a:p>
        </p:txBody>
      </p:sp>
      <p:sp>
        <p:nvSpPr>
          <p:cNvPr id="9" name="Rectangle 8"/>
          <p:cNvSpPr/>
          <p:nvPr/>
        </p:nvSpPr>
        <p:spPr>
          <a:xfrm>
            <a:off x="468312" y="3011456"/>
            <a:ext cx="1234440" cy="215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57432" y="3063874"/>
            <a:ext cx="563880" cy="210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07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smtClean="0">
                <a:solidFill>
                  <a:srgbClr val="FFFFFF"/>
                </a:solidFill>
                <a:latin typeface="Arial"/>
              </a:rPr>
              <a:t>Current </a:t>
            </a:r>
            <a:r>
              <a:rPr lang="en-US" sz="3570" strike="noStrike" spc="-1" dirty="0" smtClean="0">
                <a:solidFill>
                  <a:srgbClr val="FFFFFF"/>
                </a:solidFill>
                <a:latin typeface="Arial"/>
              </a:rPr>
              <a:t>2023 Initiatives</a:t>
            </a:r>
            <a:endParaRPr lang="en-US" sz="3570" strike="noStrike" spc="-1" dirty="0">
              <a:latin typeface="Arial"/>
            </a:endParaRPr>
          </a:p>
        </p:txBody>
      </p:sp>
      <p:sp>
        <p:nvSpPr>
          <p:cNvPr id="87" name="CustomShape 2"/>
          <p:cNvSpPr/>
          <p:nvPr/>
        </p:nvSpPr>
        <p:spPr>
          <a:xfrm>
            <a:off x="315912" y="1235074"/>
            <a:ext cx="9232008" cy="434340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7500" lnSpcReduction="20000"/>
          </a:bodyPr>
          <a:lstStyle/>
          <a:p>
            <a:endParaRPr lang="en-US" sz="1400" b="1" strike="noStrike" spc="-1" dirty="0">
              <a:latin typeface="+mj-lt"/>
            </a:endParaRPr>
          </a:p>
          <a:p>
            <a:pPr marL="432000" indent="-323640">
              <a:lnSpc>
                <a:spcPct val="100000"/>
              </a:lnSpc>
              <a:spcAft>
                <a:spcPts val="1148"/>
              </a:spcAft>
              <a:buClr>
                <a:srgbClr val="000000"/>
              </a:buClr>
              <a:buFont typeface="StarSymbol"/>
              <a:buAutoNum type="arabicParenR"/>
            </a:pPr>
            <a:r>
              <a:rPr lang="en-US" sz="1600" b="1" strike="noStrike" spc="-1" dirty="0" smtClean="0">
                <a:latin typeface="+mj-lt"/>
              </a:rPr>
              <a:t>Access to a quality 6GHz VNA and training for RF component and antenna calibration  </a:t>
            </a:r>
            <a:endParaRPr lang="en-US" sz="1600" b="1" strike="noStrike" spc="-1" dirty="0">
              <a:latin typeface="+mj-lt"/>
            </a:endParaRPr>
          </a:p>
          <a:p>
            <a:pPr marL="864000" lvl="1" indent="-323640">
              <a:lnSpc>
                <a:spcPct val="100000"/>
              </a:lnSpc>
              <a:spcAft>
                <a:spcPts val="918"/>
              </a:spcAft>
              <a:buClr>
                <a:srgbClr val="000000"/>
              </a:buClr>
              <a:buFont typeface="StarSymbol"/>
              <a:buAutoNum type="arabicParenR"/>
            </a:pPr>
            <a:r>
              <a:rPr lang="en-US" sz="1400" b="0" strike="noStrike" spc="-1" dirty="0">
                <a:latin typeface="+mj-lt"/>
              </a:rPr>
              <a:t>Workforce </a:t>
            </a:r>
            <a:r>
              <a:rPr lang="en-US" sz="1400" b="0" strike="noStrike" spc="-1" dirty="0" smtClean="0">
                <a:latin typeface="+mj-lt"/>
              </a:rPr>
              <a:t>training for </a:t>
            </a:r>
            <a:r>
              <a:rPr lang="en-US" sz="1400" spc="-1" dirty="0" smtClean="0">
                <a:latin typeface="+mj-lt"/>
              </a:rPr>
              <a:t>RF/ wireless / </a:t>
            </a:r>
            <a:r>
              <a:rPr lang="en-US" sz="1400" spc="-1" dirty="0" err="1" smtClean="0">
                <a:latin typeface="+mj-lt"/>
              </a:rPr>
              <a:t>xG</a:t>
            </a:r>
            <a:r>
              <a:rPr lang="en-US" sz="1400" spc="-1" dirty="0" smtClean="0">
                <a:latin typeface="+mj-lt"/>
              </a:rPr>
              <a:t>-NR</a:t>
            </a:r>
            <a:r>
              <a:rPr lang="en-US" sz="1400" b="0" strike="noStrike" spc="-1" dirty="0" smtClean="0">
                <a:latin typeface="+mj-lt"/>
              </a:rPr>
              <a:t> deployments  (see next slide)</a:t>
            </a:r>
            <a:endParaRPr lang="en-US" sz="1400" b="0" strike="noStrike" spc="-1" dirty="0">
              <a:latin typeface="+mj-lt"/>
            </a:endParaRPr>
          </a:p>
          <a:p>
            <a:pPr marL="864000" lvl="1" indent="-323640">
              <a:lnSpc>
                <a:spcPct val="100000"/>
              </a:lnSpc>
              <a:spcAft>
                <a:spcPts val="918"/>
              </a:spcAft>
              <a:buClr>
                <a:srgbClr val="000000"/>
              </a:buClr>
              <a:buFont typeface="StarSymbol"/>
              <a:buAutoNum type="arabicParenR"/>
            </a:pPr>
            <a:r>
              <a:rPr lang="en-US" sz="1400" b="0" strike="noStrike" spc="-1" dirty="0" smtClean="0">
                <a:latin typeface="+mj-lt"/>
              </a:rPr>
              <a:t>Incremental exposure </a:t>
            </a:r>
            <a:r>
              <a:rPr lang="en-US" sz="1400" b="0" strike="noStrike" spc="-1" dirty="0">
                <a:latin typeface="+mj-lt"/>
              </a:rPr>
              <a:t>to </a:t>
            </a:r>
            <a:r>
              <a:rPr lang="en-US" sz="1400" b="0" strike="noStrike" spc="-1" dirty="0" smtClean="0">
                <a:latin typeface="+mj-lt"/>
              </a:rPr>
              <a:t>radio </a:t>
            </a:r>
            <a:r>
              <a:rPr lang="en-US" sz="1400" b="0" strike="noStrike" spc="-1" dirty="0">
                <a:latin typeface="+mj-lt"/>
              </a:rPr>
              <a:t>and </a:t>
            </a:r>
            <a:r>
              <a:rPr lang="en-US" sz="1400" b="0" strike="noStrike" spc="-1" dirty="0" smtClean="0">
                <a:latin typeface="+mj-lt"/>
              </a:rPr>
              <a:t>antenna measurement technologies</a:t>
            </a:r>
            <a:r>
              <a:rPr lang="en-US" sz="1400" spc="-1" dirty="0">
                <a:latin typeface="+mj-lt"/>
              </a:rPr>
              <a:t>. </a:t>
            </a:r>
            <a:endParaRPr lang="en-US" sz="1400" spc="-1" dirty="0" smtClean="0">
              <a:latin typeface="+mj-lt"/>
            </a:endParaRPr>
          </a:p>
          <a:p>
            <a:pPr marL="864000" lvl="1" indent="-323640">
              <a:lnSpc>
                <a:spcPct val="100000"/>
              </a:lnSpc>
              <a:spcAft>
                <a:spcPts val="918"/>
              </a:spcAft>
              <a:buClr>
                <a:srgbClr val="000000"/>
              </a:buClr>
              <a:buFont typeface="StarSymbol"/>
              <a:buAutoNum type="arabicParenR"/>
            </a:pPr>
            <a:r>
              <a:rPr lang="en-US" sz="1400" spc="-1" dirty="0" smtClean="0">
                <a:latin typeface="+mj-lt"/>
                <a:hlinkClick r:id="rId3"/>
              </a:rPr>
              <a:t>https</a:t>
            </a:r>
            <a:r>
              <a:rPr lang="en-US" sz="1400" spc="-1" dirty="0">
                <a:latin typeface="+mj-lt"/>
                <a:hlinkClick r:id="rId3"/>
              </a:rPr>
              <a:t>://nediv.arrl.org/2023/02/17/ham-radio-is-a-gateway-to-technology</a:t>
            </a:r>
            <a:r>
              <a:rPr lang="en-US" sz="1400" spc="-1" dirty="0" smtClean="0">
                <a:latin typeface="+mj-lt"/>
                <a:hlinkClick r:id="rId3"/>
              </a:rPr>
              <a:t>/</a:t>
            </a:r>
            <a:endParaRPr lang="en-US" sz="1400" spc="-1" dirty="0" smtClean="0">
              <a:latin typeface="+mj-lt"/>
            </a:endParaRPr>
          </a:p>
          <a:p>
            <a:pPr marL="997560" lvl="2">
              <a:spcAft>
                <a:spcPts val="918"/>
              </a:spcAft>
              <a:buClr>
                <a:srgbClr val="000000"/>
              </a:buClr>
            </a:pPr>
            <a:r>
              <a:rPr lang="en-US" sz="1400" i="1" spc="-1" dirty="0" smtClean="0">
                <a:solidFill>
                  <a:srgbClr val="FF0000"/>
                </a:solidFill>
                <a:latin typeface="+mj-lt"/>
              </a:rPr>
              <a:t>Q. When was the first time you saw and then used a VNA</a:t>
            </a:r>
            <a:r>
              <a:rPr lang="en-US" sz="1400" i="1" spc="-1" dirty="0">
                <a:solidFill>
                  <a:srgbClr val="FF0000"/>
                </a:solidFill>
                <a:latin typeface="+mj-lt"/>
              </a:rPr>
              <a:t>?</a:t>
            </a:r>
            <a:endParaRPr lang="en-US" sz="1400" b="0" i="1" strike="noStrike" spc="-1" dirty="0">
              <a:solidFill>
                <a:srgbClr val="FF0000"/>
              </a:solidFill>
              <a:latin typeface="+mj-lt"/>
            </a:endParaRPr>
          </a:p>
          <a:p>
            <a:pPr marL="432000" indent="-323640">
              <a:lnSpc>
                <a:spcPct val="100000"/>
              </a:lnSpc>
              <a:spcAft>
                <a:spcPts val="1148"/>
              </a:spcAft>
              <a:buClr>
                <a:srgbClr val="000000"/>
              </a:buClr>
              <a:buFont typeface="StarSymbol"/>
              <a:buAutoNum type="arabicParenR"/>
            </a:pPr>
            <a:r>
              <a:rPr lang="en-US" sz="1600" b="1" strike="noStrike" spc="-1" dirty="0" smtClean="0">
                <a:latin typeface="+mj-lt"/>
              </a:rPr>
              <a:t>CO</a:t>
            </a:r>
            <a:r>
              <a:rPr lang="en-US" sz="1600" b="1" strike="noStrike" spc="-1" baseline="-25000" dirty="0" smtClean="0">
                <a:latin typeface="+mj-lt"/>
              </a:rPr>
              <a:t>2 </a:t>
            </a:r>
            <a:r>
              <a:rPr lang="en-US" sz="1600" b="1" strike="noStrike" spc="-1" dirty="0" smtClean="0">
                <a:latin typeface="+mj-lt"/>
              </a:rPr>
              <a:t>Sensors </a:t>
            </a:r>
            <a:r>
              <a:rPr lang="en-US" sz="1600" b="1" spc="-1" dirty="0" smtClean="0">
                <a:latin typeface="+mj-lt"/>
              </a:rPr>
              <a:t>in farm fields to collect data that illustrates the Oxygen/CO</a:t>
            </a:r>
            <a:r>
              <a:rPr lang="en-US" sz="1600" b="1" spc="-1" baseline="-25000" dirty="0" smtClean="0">
                <a:latin typeface="+mj-lt"/>
              </a:rPr>
              <a:t>2</a:t>
            </a:r>
            <a:r>
              <a:rPr lang="en-US" sz="1600" b="1" spc="-1" dirty="0" smtClean="0">
                <a:latin typeface="+mj-lt"/>
              </a:rPr>
              <a:t> life cycle</a:t>
            </a:r>
            <a:r>
              <a:rPr lang="en-US" sz="1600" b="1" strike="noStrike" spc="-1" dirty="0" smtClean="0">
                <a:latin typeface="+mj-lt"/>
              </a:rPr>
              <a:t>.</a:t>
            </a:r>
            <a:r>
              <a:rPr lang="en-US" sz="1600" b="0" strike="noStrike" spc="-1" dirty="0" smtClean="0">
                <a:latin typeface="+mj-lt"/>
              </a:rPr>
              <a:t>  </a:t>
            </a:r>
            <a:endParaRPr lang="en-US" sz="1600" b="0" strike="noStrike" spc="-1" dirty="0">
              <a:latin typeface="+mj-lt"/>
            </a:endParaRPr>
          </a:p>
          <a:p>
            <a:pPr marL="1296000" lvl="2" indent="-287640">
              <a:lnSpc>
                <a:spcPct val="100000"/>
              </a:lnSpc>
              <a:spcAft>
                <a:spcPts val="689"/>
              </a:spcAft>
              <a:buClr>
                <a:srgbClr val="000000"/>
              </a:buClr>
              <a:buFont typeface="StarSymbol"/>
              <a:buAutoNum type="arabicParenR"/>
            </a:pPr>
            <a:r>
              <a:rPr lang="en-US" sz="1400" b="0" strike="noStrike" spc="-1" dirty="0" smtClean="0">
                <a:latin typeface="+mj-lt"/>
              </a:rPr>
              <a:t>Weather and solar irradiance data will also be collected to help understanding of the measurements </a:t>
            </a:r>
            <a:endParaRPr lang="en-US" sz="1400" b="0" strike="noStrike" spc="-1" dirty="0">
              <a:latin typeface="+mj-lt"/>
            </a:endParaRPr>
          </a:p>
          <a:p>
            <a:pPr marL="1296000" lvl="2" indent="-287640">
              <a:lnSpc>
                <a:spcPct val="100000"/>
              </a:lnSpc>
              <a:spcAft>
                <a:spcPts val="689"/>
              </a:spcAft>
              <a:buClr>
                <a:srgbClr val="000000"/>
              </a:buClr>
              <a:buFont typeface="StarSymbol"/>
              <a:buAutoNum type="arabicParenR"/>
            </a:pPr>
            <a:r>
              <a:rPr lang="en-US" sz="1400" b="0" strike="noStrike" spc="-1" dirty="0" smtClean="0">
                <a:latin typeface="+mj-lt"/>
              </a:rPr>
              <a:t>APRS reporting of CO</a:t>
            </a:r>
            <a:r>
              <a:rPr lang="en-US" sz="1400" b="0" strike="noStrike" spc="-1" baseline="-25000" dirty="0" smtClean="0">
                <a:latin typeface="+mj-lt"/>
              </a:rPr>
              <a:t>2</a:t>
            </a:r>
            <a:r>
              <a:rPr lang="en-US" sz="1400" b="0" strike="noStrike" spc="-1" dirty="0" smtClean="0">
                <a:latin typeface="+mj-lt"/>
              </a:rPr>
              <a:t> concentration will be prototyped.</a:t>
            </a:r>
          </a:p>
          <a:p>
            <a:pPr marL="1296000" lvl="2" indent="-287640">
              <a:lnSpc>
                <a:spcPct val="100000"/>
              </a:lnSpc>
              <a:spcAft>
                <a:spcPts val="689"/>
              </a:spcAft>
              <a:buClr>
                <a:srgbClr val="000000"/>
              </a:buClr>
              <a:buFont typeface="StarSymbol"/>
              <a:buAutoNum type="arabicParenR"/>
            </a:pPr>
            <a:r>
              <a:rPr lang="en-US" sz="1400" spc="-1" dirty="0" smtClean="0">
                <a:latin typeface="+mj-lt"/>
              </a:rPr>
              <a:t>Data will be provided to local Middle and High schools for classroom project analysis</a:t>
            </a:r>
            <a:r>
              <a:rPr lang="en-US" sz="1400" b="0" strike="noStrike" spc="-1" dirty="0" smtClean="0">
                <a:latin typeface="+mj-lt"/>
              </a:rPr>
              <a:t>. </a:t>
            </a:r>
          </a:p>
          <a:p>
            <a:pPr marL="432000" indent="-323640">
              <a:lnSpc>
                <a:spcPct val="100000"/>
              </a:lnSpc>
              <a:spcAft>
                <a:spcPts val="1148"/>
              </a:spcAft>
              <a:buClr>
                <a:srgbClr val="000000"/>
              </a:buClr>
              <a:buFont typeface="StarSymbol"/>
              <a:buAutoNum type="arabicParenR"/>
            </a:pPr>
            <a:r>
              <a:rPr lang="en-US" sz="1600" b="1" strike="noStrike" spc="-1" dirty="0" smtClean="0">
                <a:latin typeface="+mj-lt"/>
              </a:rPr>
              <a:t>Exposure to Networking </a:t>
            </a:r>
          </a:p>
          <a:p>
            <a:pPr marL="889200" lvl="1" indent="-323640">
              <a:spcAft>
                <a:spcPts val="1148"/>
              </a:spcAft>
              <a:buClr>
                <a:srgbClr val="000000"/>
              </a:buClr>
              <a:buFont typeface="StarSymbol"/>
              <a:buAutoNum type="arabicParenR"/>
            </a:pPr>
            <a:r>
              <a:rPr lang="en-US" sz="1400" spc="-1" dirty="0">
                <a:latin typeface="+mj-lt"/>
              </a:rPr>
              <a:t>Mesh nodes allow any IP application to be used.  Nodes provide complex </a:t>
            </a:r>
            <a:r>
              <a:rPr lang="en-US" sz="1400" spc="-1" dirty="0" smtClean="0">
                <a:latin typeface="+mj-lt"/>
              </a:rPr>
              <a:t>functions </a:t>
            </a:r>
            <a:r>
              <a:rPr lang="en-US" sz="1400" spc="-1" dirty="0">
                <a:latin typeface="+mj-lt"/>
              </a:rPr>
              <a:t>like Remote Radio control as well as </a:t>
            </a:r>
            <a:r>
              <a:rPr lang="en-US" sz="1400" spc="-1" dirty="0" smtClean="0">
                <a:latin typeface="+mj-lt"/>
              </a:rPr>
              <a:t>simple MESHCHAT</a:t>
            </a:r>
            <a:endParaRPr lang="en-US" sz="1400" spc="-1" dirty="0">
              <a:latin typeface="+mj-lt"/>
            </a:endParaRPr>
          </a:p>
          <a:p>
            <a:pPr marL="864000" lvl="1" indent="-323640">
              <a:lnSpc>
                <a:spcPct val="100000"/>
              </a:lnSpc>
              <a:spcAft>
                <a:spcPts val="918"/>
              </a:spcAft>
              <a:buClr>
                <a:srgbClr val="000000"/>
              </a:buClr>
              <a:buFont typeface="StarSymbol"/>
              <a:buAutoNum type="arabicParenR"/>
            </a:pPr>
            <a:r>
              <a:rPr lang="en-US" sz="1400" b="0" strike="noStrike" spc="-1" dirty="0" smtClean="0">
                <a:latin typeface="+mj-lt"/>
              </a:rPr>
              <a:t>Advanced monitoring  of  mesh traffic can be used  to demonstrate and implement cyber security techniques</a:t>
            </a:r>
            <a:endParaRPr lang="en-US" sz="1400" b="0" strike="noStrike" spc="-1" dirty="0">
              <a:latin typeface="+mj-lt"/>
            </a:endParaRPr>
          </a:p>
          <a:p>
            <a:pPr marL="864000" lvl="1" indent="-323640">
              <a:lnSpc>
                <a:spcPct val="100000"/>
              </a:lnSpc>
              <a:spcAft>
                <a:spcPts val="918"/>
              </a:spcAft>
              <a:buClr>
                <a:srgbClr val="000000"/>
              </a:buClr>
              <a:buFont typeface="StarSymbol"/>
              <a:buAutoNum type="arabicParenR"/>
            </a:pPr>
            <a:r>
              <a:rPr lang="en-US" sz="1400" spc="-1" dirty="0" smtClean="0">
                <a:latin typeface="+mj-lt"/>
              </a:rPr>
              <a:t>QSOs by chat messaging would use CW procedures to teach these messaging skills.</a:t>
            </a:r>
          </a:p>
          <a:p>
            <a:pPr marL="432000" indent="-323640">
              <a:lnSpc>
                <a:spcPct val="100000"/>
              </a:lnSpc>
              <a:spcAft>
                <a:spcPts val="1148"/>
              </a:spcAft>
              <a:buClr>
                <a:srgbClr val="000000"/>
              </a:buClr>
              <a:buFont typeface="StarSymbol"/>
              <a:buAutoNum type="arabicParenR"/>
            </a:pPr>
            <a:r>
              <a:rPr lang="en-US" sz="1600" b="1" spc="-1" dirty="0" smtClean="0"/>
              <a:t>Radio fun</a:t>
            </a:r>
          </a:p>
          <a:p>
            <a:pPr marL="889200" lvl="1" indent="-323640">
              <a:spcAft>
                <a:spcPts val="1148"/>
              </a:spcAft>
              <a:buClr>
                <a:srgbClr val="000000"/>
              </a:buClr>
              <a:buFont typeface="StarSymbol"/>
              <a:buAutoNum type="arabicParenR"/>
            </a:pPr>
            <a:r>
              <a:rPr lang="en-US" sz="1400" spc="-1" dirty="0" smtClean="0">
                <a:latin typeface="+mj-lt"/>
              </a:rPr>
              <a:t>While Mesh radio at 2397 MHz is the initial deployment for sensor data transmission, the equipment can be use to connect with nodes being deployed in many Mesh projects including the NE Mesh initiative making . </a:t>
            </a:r>
            <a:r>
              <a:rPr lang="en-US" sz="1400" b="1" i="1" spc="-1" dirty="0" smtClean="0">
                <a:solidFill>
                  <a:srgbClr val="FF0000"/>
                </a:solidFill>
                <a:latin typeface="+mj-lt"/>
              </a:rPr>
              <a:t>CQ MESH and POTA are near term realities</a:t>
            </a:r>
          </a:p>
        </p:txBody>
      </p:sp>
    </p:spTree>
    <p:extLst>
      <p:ext uri="{BB962C8B-B14F-4D97-AF65-F5344CB8AC3E}">
        <p14:creationId xmlns:p14="http://schemas.microsoft.com/office/powerpoint/2010/main" val="9709920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a:solidFill>
                  <a:srgbClr val="FFFFFF"/>
                </a:solidFill>
                <a:latin typeface="Arial"/>
              </a:rPr>
              <a:t>Projected Job Growth - 5G</a:t>
            </a:r>
            <a:endParaRPr lang="en-US" sz="3570" b="0" strike="noStrike" spc="-1">
              <a:latin typeface="Arial"/>
            </a:endParaRPr>
          </a:p>
        </p:txBody>
      </p:sp>
      <p:pic>
        <p:nvPicPr>
          <p:cNvPr id="93" name="Picture 92"/>
          <p:cNvPicPr/>
          <p:nvPr/>
        </p:nvPicPr>
        <p:blipFill>
          <a:blip r:embed="rId2"/>
          <a:stretch/>
        </p:blipFill>
        <p:spPr>
          <a:xfrm>
            <a:off x="1154112" y="1375920"/>
            <a:ext cx="6504840" cy="4018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23626</TotalTime>
  <Words>1281</Words>
  <Application>Microsoft Office PowerPoint</Application>
  <PresentationFormat>Custom</PresentationFormat>
  <Paragraphs>210</Paragraphs>
  <Slides>19</Slides>
  <Notes>3</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Office Theme</vt:lpstr>
      <vt:lpstr>PowerPoint Presentation</vt:lpstr>
      <vt:lpstr>PowerPoint Presentation</vt:lpstr>
      <vt:lpstr>PowerPoint Presentation</vt:lpstr>
      <vt:lpstr>PowerPoint Presentation</vt:lpstr>
      <vt:lpstr>Channel Allocations</vt:lpstr>
      <vt:lpstr>PowerPoint Presentation</vt:lpstr>
      <vt:lpstr>AN EXAMPLE NODE OPERATED AT 3 MILES</vt:lpstr>
      <vt:lpstr>PowerPoint Presentation</vt:lpstr>
      <vt:lpstr>PowerPoint Presentation</vt:lpstr>
      <vt:lpstr>PowerPoint Presentation</vt:lpstr>
      <vt:lpstr>MESHING Around: ÄRTEN Workshops Continue</vt:lpstr>
      <vt:lpstr>MESHING Around: ÄRTEN Workshops Continue</vt:lpstr>
      <vt:lpstr>OUTSTANDING IN OUR FIELD</vt:lpstr>
      <vt:lpstr>OUTSTANDING IN OUR FIELD</vt:lpstr>
      <vt:lpstr>We are not alone -</vt:lpstr>
      <vt:lpstr>PowerPoint Presentation</vt:lpstr>
      <vt:lpstr>FUTURE CONTEST IDEAS</vt:lpstr>
      <vt:lpstr>Other mesh projects  - Much is happening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Blue</dc:title>
  <dc:creator>Paul Fredette</dc:creator>
  <cp:lastModifiedBy>PaulF__AMD</cp:lastModifiedBy>
  <cp:revision>73</cp:revision>
  <cp:lastPrinted>2023-03-29T15:37:51Z</cp:lastPrinted>
  <dcterms:created xsi:type="dcterms:W3CDTF">2021-02-05T21:38:39Z</dcterms:created>
  <dcterms:modified xsi:type="dcterms:W3CDTF">2023-08-22T16:30:14Z</dcterms:modified>
  <dc:language>en-US</dc:language>
</cp:coreProperties>
</file>