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handoutMasterIdLst>
    <p:handoutMasterId r:id="rId17"/>
  </p:handoutMasterIdLst>
  <p:sldIdLst>
    <p:sldId id="256" r:id="rId3"/>
    <p:sldId id="257" r:id="rId4"/>
    <p:sldId id="258" r:id="rId5"/>
    <p:sldId id="259" r:id="rId6"/>
    <p:sldId id="264" r:id="rId7"/>
    <p:sldId id="268" r:id="rId8"/>
    <p:sldId id="260" r:id="rId9"/>
    <p:sldId id="267" r:id="rId10"/>
    <p:sldId id="269" r:id="rId11"/>
    <p:sldId id="263" r:id="rId12"/>
    <p:sldId id="266" r:id="rId13"/>
    <p:sldId id="262" r:id="rId14"/>
    <p:sldId id="265" r:id="rId15"/>
    <p:sldId id="261" r:id="rId16"/>
  </p:sldIdLst>
  <p:sldSz cx="10080625" cy="567055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06" y="-1086"/>
      </p:cViewPr>
      <p:guideLst>
        <p:guide orient="horz" pos="1786"/>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61304" cy="365992"/>
          </a:xfrm>
          <a:prstGeom prst="rect">
            <a:avLst/>
          </a:prstGeom>
        </p:spPr>
        <p:txBody>
          <a:bodyPr vert="horz" lIns="86737" tIns="43369" rIns="86737" bIns="43369" rtlCol="0"/>
          <a:lstStyle>
            <a:lvl1pPr algn="l">
              <a:defRPr sz="1100"/>
            </a:lvl1pPr>
          </a:lstStyle>
          <a:p>
            <a:endParaRPr lang="en-US"/>
          </a:p>
        </p:txBody>
      </p:sp>
      <p:sp>
        <p:nvSpPr>
          <p:cNvPr id="3" name="Date Placeholder 2"/>
          <p:cNvSpPr>
            <a:spLocks noGrp="1"/>
          </p:cNvSpPr>
          <p:nvPr>
            <p:ph type="dt" sz="quarter" idx="1"/>
          </p:nvPr>
        </p:nvSpPr>
        <p:spPr>
          <a:xfrm>
            <a:off x="5437936" y="1"/>
            <a:ext cx="4161304" cy="365992"/>
          </a:xfrm>
          <a:prstGeom prst="rect">
            <a:avLst/>
          </a:prstGeom>
        </p:spPr>
        <p:txBody>
          <a:bodyPr vert="horz" lIns="86737" tIns="43369" rIns="86737" bIns="43369" rtlCol="0"/>
          <a:lstStyle>
            <a:lvl1pPr algn="r">
              <a:defRPr sz="1100"/>
            </a:lvl1pPr>
          </a:lstStyle>
          <a:p>
            <a:fld id="{7920AB6F-26F7-4576-B945-C2255FAE2AB7}" type="datetimeFigureOut">
              <a:rPr lang="en-US" smtClean="0"/>
              <a:t>3/30/2023</a:t>
            </a:fld>
            <a:endParaRPr lang="en-US"/>
          </a:p>
        </p:txBody>
      </p:sp>
      <p:sp>
        <p:nvSpPr>
          <p:cNvPr id="4" name="Footer Placeholder 3"/>
          <p:cNvSpPr>
            <a:spLocks noGrp="1"/>
          </p:cNvSpPr>
          <p:nvPr>
            <p:ph type="ftr" sz="quarter" idx="2"/>
          </p:nvPr>
        </p:nvSpPr>
        <p:spPr>
          <a:xfrm>
            <a:off x="1" y="6948055"/>
            <a:ext cx="4161304" cy="365992"/>
          </a:xfrm>
          <a:prstGeom prst="rect">
            <a:avLst/>
          </a:prstGeom>
        </p:spPr>
        <p:txBody>
          <a:bodyPr vert="horz" lIns="86737" tIns="43369" rIns="86737" bIns="43369" rtlCol="0" anchor="b"/>
          <a:lstStyle>
            <a:lvl1pPr algn="l">
              <a:defRPr sz="1100"/>
            </a:lvl1pPr>
          </a:lstStyle>
          <a:p>
            <a:endParaRPr lang="en-US"/>
          </a:p>
        </p:txBody>
      </p:sp>
      <p:sp>
        <p:nvSpPr>
          <p:cNvPr id="5" name="Slide Number Placeholder 4"/>
          <p:cNvSpPr>
            <a:spLocks noGrp="1"/>
          </p:cNvSpPr>
          <p:nvPr>
            <p:ph type="sldNum" sz="quarter" idx="3"/>
          </p:nvPr>
        </p:nvSpPr>
        <p:spPr>
          <a:xfrm>
            <a:off x="5437936" y="6948055"/>
            <a:ext cx="4161304" cy="365992"/>
          </a:xfrm>
          <a:prstGeom prst="rect">
            <a:avLst/>
          </a:prstGeom>
        </p:spPr>
        <p:txBody>
          <a:bodyPr vert="horz" lIns="86737" tIns="43369" rIns="86737" bIns="43369" rtlCol="0" anchor="b"/>
          <a:lstStyle>
            <a:lvl1pPr algn="r">
              <a:defRPr sz="1100"/>
            </a:lvl1pPr>
          </a:lstStyle>
          <a:p>
            <a:fld id="{6BB21D5F-D413-4AAA-B2E1-E3C9686D02E4}" type="slidenum">
              <a:rPr lang="en-US" smtClean="0"/>
              <a:t>‹#›</a:t>
            </a:fld>
            <a:endParaRPr lang="en-US"/>
          </a:p>
        </p:txBody>
      </p:sp>
    </p:spTree>
    <p:extLst>
      <p:ext uri="{BB962C8B-B14F-4D97-AF65-F5344CB8AC3E}">
        <p14:creationId xmlns:p14="http://schemas.microsoft.com/office/powerpoint/2010/main" val="678872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5"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33"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6638040" y="3085560"/>
            <a:ext cx="2920680" cy="156816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504000" y="30855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48"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52"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53" name="PlaceHolder 3"/>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
        <p:nvSpPr>
          <p:cNvPr id="54" name="PlaceHolder 4"/>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56"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0"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4"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7"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6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69"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
        <p:nvSpPr>
          <p:cNvPr id="70" name="PlaceHolder 5"/>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72"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3200" b="0" strike="noStrike" spc="-1">
              <a:latin typeface="Arial"/>
            </a:endParaRPr>
          </a:p>
        </p:txBody>
      </p:sp>
      <p:sp>
        <p:nvSpPr>
          <p:cNvPr id="73"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3200" b="0" strike="noStrike" spc="-1">
              <a:latin typeface="Arial"/>
            </a:endParaRPr>
          </a:p>
        </p:txBody>
      </p:sp>
      <p:sp>
        <p:nvSpPr>
          <p:cNvPr id="74"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3200" b="0" strike="noStrike" spc="-1">
              <a:latin typeface="Arial"/>
            </a:endParaRPr>
          </a:p>
        </p:txBody>
      </p:sp>
      <p:sp>
        <p:nvSpPr>
          <p:cNvPr id="75" name="PlaceHolder 5"/>
          <p:cNvSpPr>
            <a:spLocks noGrp="1"/>
          </p:cNvSpPr>
          <p:nvPr>
            <p:ph type="body"/>
          </p:nvPr>
        </p:nvSpPr>
        <p:spPr>
          <a:xfrm>
            <a:off x="6638040" y="3085560"/>
            <a:ext cx="2920680" cy="1568160"/>
          </a:xfrm>
          <a:prstGeom prst="rect">
            <a:avLst/>
          </a:prstGeom>
        </p:spPr>
        <p:txBody>
          <a:bodyPr lIns="0" tIns="0" rIns="0" bIns="0">
            <a:normAutofit/>
          </a:bodyPr>
          <a:lstStyle/>
          <a:p>
            <a:endParaRPr lang="en-US" sz="3200" b="0" strike="noStrike" spc="-1">
              <a:latin typeface="Arial"/>
            </a:endParaRPr>
          </a:p>
        </p:txBody>
      </p:sp>
      <p:sp>
        <p:nvSpPr>
          <p:cNvPr id="76"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3200" b="0" strike="noStrike" spc="-1">
              <a:latin typeface="Arial"/>
            </a:endParaRPr>
          </a:p>
        </p:txBody>
      </p:sp>
      <p:sp>
        <p:nvSpPr>
          <p:cNvPr id="77" name="PlaceHolder 7"/>
          <p:cNvSpPr>
            <a:spLocks noGrp="1"/>
          </p:cNvSpPr>
          <p:nvPr>
            <p:ph type="body"/>
          </p:nvPr>
        </p:nvSpPr>
        <p:spPr>
          <a:xfrm>
            <a:off x="504000" y="30855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3200" b="0" strike="noStrike" spc="-1">
              <a:latin typeface="Aria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912" y="128569"/>
            <a:ext cx="1143000" cy="1143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13"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1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1"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p:nvPr/>
        </p:nvPicPr>
        <p:blipFill>
          <a:blip r:embed="rId14"/>
          <a:stretch/>
        </p:blipFill>
        <p:spPr>
          <a:xfrm>
            <a:off x="-58320" y="81000"/>
            <a:ext cx="7794000" cy="1205280"/>
          </a:xfrm>
          <a:prstGeom prst="rect">
            <a:avLst/>
          </a:prstGeom>
          <a:ln>
            <a:noFill/>
          </a:ln>
        </p:spPr>
      </p:pic>
      <p:sp>
        <p:nvSpPr>
          <p:cNvPr id="4" name="PlaceHolder 1"/>
          <p:cNvSpPr>
            <a:spLocks noGrp="1"/>
          </p:cNvSpPr>
          <p:nvPr>
            <p:ph type="title"/>
          </p:nvPr>
        </p:nvSpPr>
        <p:spPr>
          <a:xfrm>
            <a:off x="504000" y="216000"/>
            <a:ext cx="7019640" cy="935640"/>
          </a:xfrm>
          <a:prstGeom prst="rect">
            <a:avLst/>
          </a:prstGeom>
        </p:spPr>
        <p:txBody>
          <a:bodyPr lIns="0" tIns="0" rIns="0" bIns="0" anchor="ctr"/>
          <a:lstStyle/>
          <a:p>
            <a:r>
              <a:rPr lang="en-US" sz="1800" b="0" strike="noStrike" spc="-1">
                <a:latin typeface="Arial"/>
              </a:rPr>
              <a:t>Click to edit the title text format</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p:cNvPicPr/>
          <p:nvPr/>
        </p:nvPicPr>
        <p:blipFill>
          <a:blip r:embed="rId14"/>
          <a:stretch/>
        </p:blipFill>
        <p:spPr>
          <a:xfrm>
            <a:off x="-58320" y="81000"/>
            <a:ext cx="7794000" cy="1205280"/>
          </a:xfrm>
          <a:prstGeom prst="rect">
            <a:avLst/>
          </a:prstGeom>
          <a:ln>
            <a:noFill/>
          </a:ln>
        </p:spPr>
      </p:pic>
      <p:sp>
        <p:nvSpPr>
          <p:cNvPr id="40" name="PlaceHolder 1"/>
          <p:cNvSpPr>
            <a:spLocks noGrp="1"/>
          </p:cNvSpPr>
          <p:nvPr>
            <p:ph type="title"/>
          </p:nvPr>
        </p:nvSpPr>
        <p:spPr>
          <a:xfrm>
            <a:off x="504000" y="216000"/>
            <a:ext cx="7019640" cy="935640"/>
          </a:xfrm>
          <a:prstGeom prst="rect">
            <a:avLst/>
          </a:prstGeom>
        </p:spPr>
        <p:txBody>
          <a:bodyPr lIns="0" tIns="0" rIns="0" bIns="0" anchor="ctr"/>
          <a:lstStyle/>
          <a:p>
            <a:r>
              <a:rPr lang="en-US" sz="1800" b="0" strike="noStrike" spc="-1">
                <a:latin typeface="Arial"/>
              </a:rPr>
              <a:t>Click to edit the title text format</a:t>
            </a:r>
          </a:p>
        </p:txBody>
      </p:sp>
      <p:sp>
        <p:nvSpPr>
          <p:cNvPr id="41" name="PlaceHolder 2"/>
          <p:cNvSpPr>
            <a:spLocks noGrp="1"/>
          </p:cNvSpPr>
          <p:nvPr>
            <p:ph type="body"/>
          </p:nvPr>
        </p:nvSpPr>
        <p:spPr>
          <a:xfrm>
            <a:off x="504000" y="1368000"/>
            <a:ext cx="9071640" cy="3287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40712" y="81000"/>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1sye.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nediv.arrl.org/spectrum-protection-utilization/#New_England_Mesh_Networking" TargetMode="External"/><Relationship Id="rId2" Type="http://schemas.openxmlformats.org/officeDocument/2006/relationships/hyperlink" Target="http://www.arednmesh.org/" TargetMode="External"/><Relationship Id="rId1" Type="http://schemas.openxmlformats.org/officeDocument/2006/relationships/slideLayout" Target="../slideLayouts/slideLayout14.xml"/><Relationship Id="rId4" Type="http://schemas.openxmlformats.org/officeDocument/2006/relationships/hyperlink" Target="https://www.ardc.net/apply/grants/2022-grants/grant-rhode-island-emergency-mesh-network-and-digital-voice-repeater-networ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w1sye.org/" TargetMode="External"/><Relationship Id="rId2" Type="http://schemas.openxmlformats.org/officeDocument/2006/relationships/hyperlink" Target="mailto:K1YBE@YAHOO.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en.wiktionary.org/wiki/&#228;rt#Swedish"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nediv.arrl.org/2023/02/17/ham-radio-is-a-gateway-to-technology/"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nediv.arrl.org/2023/02/17/ham-radio-is-a-gateway-to-technology/" TargetMode="External"/><Relationship Id="rId2" Type="http://schemas.openxmlformats.org/officeDocument/2006/relationships/hyperlink" Target="https://fabnewport.org/pull-it-apart/" TargetMode="Externa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s-online.com/designspark/jude-pullen-air-quality-canary-project" TargetMode="Externa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570" b="1" i="1" strike="noStrike" spc="-1" dirty="0">
                <a:solidFill>
                  <a:srgbClr val="FFFFFF"/>
                </a:solidFill>
                <a:latin typeface="inherit"/>
                <a:ea typeface="Droid Sans Fallback"/>
              </a:rPr>
              <a:t>ÄRTEN™</a:t>
            </a:r>
            <a:r>
              <a:rPr lang="en-US" sz="3570" b="1" strike="noStrike" spc="-1" dirty="0">
                <a:solidFill>
                  <a:srgbClr val="FFFFFF"/>
                </a:solidFill>
                <a:latin typeface="inherit"/>
                <a:ea typeface="Droid Sans Fallback"/>
              </a:rPr>
              <a:t> </a:t>
            </a:r>
            <a:r>
              <a:rPr lang="en-US" sz="3570" b="1" strike="noStrike" spc="-1" dirty="0" smtClean="0">
                <a:solidFill>
                  <a:srgbClr val="FFFFFF"/>
                </a:solidFill>
                <a:latin typeface="inherit"/>
                <a:ea typeface="Droid Sans Fallback"/>
              </a:rPr>
              <a:t>project</a:t>
            </a:r>
            <a:endParaRPr lang="en-US" sz="3570" b="0" strike="noStrike" spc="-1" dirty="0">
              <a:latin typeface="Arial"/>
            </a:endParaRPr>
          </a:p>
        </p:txBody>
      </p:sp>
      <p:sp>
        <p:nvSpPr>
          <p:cNvPr id="79" name="CustomShape 2"/>
          <p:cNvSpPr/>
          <p:nvPr/>
        </p:nvSpPr>
        <p:spPr>
          <a:xfrm>
            <a:off x="504000" y="1520399"/>
            <a:ext cx="9071640" cy="4058076"/>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1" i="1" strike="noStrike" spc="-1" dirty="0">
                <a:latin typeface="inherit"/>
              </a:rPr>
              <a:t>Amateur Radio Training </a:t>
            </a:r>
            <a:r>
              <a:rPr lang="en-US" sz="3200" b="1" i="1" strike="noStrike" spc="-1" dirty="0" smtClean="0">
                <a:latin typeface="inherit"/>
              </a:rPr>
              <a:t>Experiment Network</a:t>
            </a:r>
            <a:endParaRPr lang="en-US" sz="3200" b="0" strike="noStrike" spc="-1" dirty="0">
              <a:latin typeface="Arial"/>
            </a:endParaRPr>
          </a:p>
          <a:p>
            <a:pPr algn="ctr">
              <a:lnSpc>
                <a:spcPct val="100000"/>
              </a:lnSpc>
            </a:pPr>
            <a:r>
              <a:rPr lang="en-US" sz="2000" b="0" i="1" strike="noStrike" spc="-1" dirty="0" smtClean="0">
                <a:latin typeface="inherit"/>
              </a:rPr>
              <a:t>Experiments </a:t>
            </a:r>
            <a:r>
              <a:rPr lang="en-US" sz="2000" b="0" i="1" strike="noStrike" spc="-1" dirty="0">
                <a:latin typeface="inherit"/>
              </a:rPr>
              <a:t>in the Ham bands from 1 to 10 GHz (3 to 33 cm</a:t>
            </a:r>
            <a:r>
              <a:rPr lang="en-US" sz="2000" b="0" i="1" strike="noStrike" spc="-1" dirty="0" smtClean="0">
                <a:latin typeface="inherit"/>
              </a:rPr>
              <a:t>)</a:t>
            </a:r>
          </a:p>
          <a:p>
            <a:pPr algn="ctr">
              <a:lnSpc>
                <a:spcPct val="100000"/>
              </a:lnSpc>
            </a:pPr>
            <a:endParaRPr lang="en-US" sz="2000" b="0" strike="noStrike" spc="-1" dirty="0">
              <a:latin typeface="Arial"/>
            </a:endParaRPr>
          </a:p>
          <a:p>
            <a:pPr algn="ctr">
              <a:lnSpc>
                <a:spcPct val="100000"/>
              </a:lnSpc>
            </a:pPr>
            <a:r>
              <a:rPr lang="en-US" spc="-1" dirty="0" smtClean="0">
                <a:latin typeface="Arial"/>
                <a:ea typeface="Droid Sans Fallback"/>
              </a:rPr>
              <a:t>I think</a:t>
            </a:r>
            <a:r>
              <a:rPr lang="en-US" sz="1800" b="0" strike="noStrike" spc="-1" dirty="0" smtClean="0">
                <a:latin typeface="Arial"/>
                <a:ea typeface="Droid Sans Fallback"/>
              </a:rPr>
              <a:t> </a:t>
            </a:r>
            <a:r>
              <a:rPr lang="en-US" sz="1800" b="0" strike="noStrike" spc="-1" dirty="0">
                <a:latin typeface="Arial"/>
                <a:ea typeface="Droid Sans Fallback"/>
              </a:rPr>
              <a:t>of  </a:t>
            </a:r>
            <a:r>
              <a:rPr lang="en-US" sz="1800" b="0" strike="noStrike" spc="-1" dirty="0" smtClean="0">
                <a:latin typeface="Arial"/>
                <a:ea typeface="Droid Sans Fallback"/>
              </a:rPr>
              <a:t>the </a:t>
            </a:r>
            <a:r>
              <a:rPr lang="en-US" sz="1800" b="0" strike="noStrike" spc="-1" dirty="0">
                <a:latin typeface="Arial"/>
                <a:ea typeface="Droid Sans Fallback"/>
              </a:rPr>
              <a:t>SHF bands as the new  “short wave radio”  of this century,  </a:t>
            </a:r>
            <a:endParaRPr lang="en-US" sz="1800" b="0" strike="noStrike" spc="-1" dirty="0">
              <a:latin typeface="Arial"/>
            </a:endParaRPr>
          </a:p>
          <a:p>
            <a:pPr algn="ctr">
              <a:lnSpc>
                <a:spcPct val="100000"/>
              </a:lnSpc>
            </a:pPr>
            <a:r>
              <a:rPr lang="en-US" sz="1800" b="0" strike="noStrike" spc="-1" dirty="0">
                <a:latin typeface="Arial"/>
                <a:ea typeface="Droid Sans Fallback"/>
              </a:rPr>
              <a:t> HF(10m to 100m) was considered short wave when Ham radio was established  </a:t>
            </a:r>
            <a:endParaRPr lang="en-US" sz="1800" b="0" strike="noStrike" spc="-1" dirty="0" smtClean="0">
              <a:latin typeface="Arial"/>
              <a:ea typeface="Droid Sans Fallback"/>
            </a:endParaRPr>
          </a:p>
          <a:p>
            <a:pPr algn="ctr">
              <a:lnSpc>
                <a:spcPct val="100000"/>
              </a:lnSpc>
            </a:pPr>
            <a:endParaRPr lang="en-US" sz="2000" b="1" strike="noStrike" spc="-1" dirty="0">
              <a:latin typeface="Arial"/>
            </a:endParaRPr>
          </a:p>
          <a:p>
            <a:pPr algn="ctr">
              <a:lnSpc>
                <a:spcPct val="100000"/>
              </a:lnSpc>
            </a:pPr>
            <a:r>
              <a:rPr lang="en-US" sz="2000" b="1" strike="noStrike" spc="-1" dirty="0">
                <a:latin typeface="Arial"/>
                <a:ea typeface="Droid Sans Fallback"/>
              </a:rPr>
              <a:t> Now </a:t>
            </a:r>
            <a:r>
              <a:rPr lang="en-US" sz="2000" b="1" strike="noStrike" spc="-1" dirty="0" smtClean="0">
                <a:latin typeface="Arial"/>
                <a:ea typeface="Droid Sans Fallback"/>
              </a:rPr>
              <a:t>it’s time for 3 </a:t>
            </a:r>
            <a:r>
              <a:rPr lang="en-US" sz="2000" b="1" strike="noStrike" spc="-1" dirty="0">
                <a:latin typeface="Arial"/>
                <a:ea typeface="Droid Sans Fallback"/>
              </a:rPr>
              <a:t>cm/10 GHz  to </a:t>
            </a:r>
            <a:r>
              <a:rPr lang="en-US" sz="2000" b="1" strike="noStrike" spc="-1" dirty="0" smtClean="0">
                <a:latin typeface="Arial"/>
                <a:ea typeface="Droid Sans Fallback"/>
              </a:rPr>
              <a:t>30 </a:t>
            </a:r>
            <a:r>
              <a:rPr lang="en-US" sz="2000" b="1" strike="noStrike" spc="-1" dirty="0">
                <a:latin typeface="Arial"/>
                <a:ea typeface="Droid Sans Fallback"/>
              </a:rPr>
              <a:t>cm/1 </a:t>
            </a:r>
            <a:r>
              <a:rPr lang="en-US" sz="2000" b="1" strike="noStrike" spc="-1" dirty="0" smtClean="0">
                <a:latin typeface="Arial"/>
                <a:ea typeface="Droid Sans Fallback"/>
              </a:rPr>
              <a:t>GHz to be a cata</a:t>
            </a:r>
            <a:r>
              <a:rPr lang="en-US" sz="2000" b="1" spc="-1" dirty="0" smtClean="0">
                <a:latin typeface="Arial"/>
                <a:ea typeface="Droid Sans Fallback"/>
              </a:rPr>
              <a:t>lyst </a:t>
            </a:r>
            <a:endParaRPr lang="en-US" sz="2000" b="1" strike="noStrike" spc="-1" dirty="0" smtClean="0">
              <a:latin typeface="Arial"/>
              <a:ea typeface="Droid Sans Fallback"/>
            </a:endParaRPr>
          </a:p>
          <a:p>
            <a:pPr algn="ctr">
              <a:lnSpc>
                <a:spcPct val="140000"/>
              </a:lnSpc>
            </a:pPr>
            <a:r>
              <a:rPr lang="en-US" sz="1600" spc="-1" dirty="0"/>
              <a:t>============================</a:t>
            </a:r>
          </a:p>
          <a:p>
            <a:pPr algn="ctr">
              <a:lnSpc>
                <a:spcPct val="100000"/>
              </a:lnSpc>
            </a:pPr>
            <a:r>
              <a:rPr lang="en-US" sz="2000" b="1" strike="noStrike" spc="-1" dirty="0" smtClean="0">
                <a:latin typeface="Arial"/>
              </a:rPr>
              <a:t>This project </a:t>
            </a:r>
            <a:r>
              <a:rPr lang="en-US" sz="2000" b="1" spc="-1" dirty="0" smtClean="0">
                <a:latin typeface="Arial"/>
              </a:rPr>
              <a:t>includes the use of</a:t>
            </a:r>
            <a:r>
              <a:rPr lang="en-US" sz="2000" b="1" strike="noStrike" spc="-1" dirty="0" smtClean="0">
                <a:latin typeface="Arial"/>
              </a:rPr>
              <a:t> the AREDN Mesh software</a:t>
            </a:r>
          </a:p>
          <a:p>
            <a:pPr algn="ctr">
              <a:lnSpc>
                <a:spcPct val="100000"/>
              </a:lnSpc>
            </a:pPr>
            <a:endParaRPr lang="en-US" sz="2000" b="1" strike="noStrike" spc="-1" dirty="0" smtClean="0">
              <a:latin typeface="Arial"/>
            </a:endParaRPr>
          </a:p>
          <a:p>
            <a:pPr algn="ctr">
              <a:lnSpc>
                <a:spcPct val="100000"/>
              </a:lnSpc>
            </a:pPr>
            <a:r>
              <a:rPr lang="en-US" sz="2000" b="1" spc="-1" dirty="0" smtClean="0">
                <a:latin typeface="Arial"/>
              </a:rPr>
              <a:t>An ARRL Foundation Grant of $7,975 was awarded in Dec 2022</a:t>
            </a:r>
          </a:p>
        </p:txBody>
      </p:sp>
      <p:sp>
        <p:nvSpPr>
          <p:cNvPr id="2" name="TextBox 1"/>
          <p:cNvSpPr txBox="1"/>
          <p:nvPr/>
        </p:nvSpPr>
        <p:spPr>
          <a:xfrm>
            <a:off x="8164512" y="1235075"/>
            <a:ext cx="1521314" cy="307777"/>
          </a:xfrm>
          <a:prstGeom prst="rect">
            <a:avLst/>
          </a:prstGeom>
          <a:noFill/>
        </p:spPr>
        <p:txBody>
          <a:bodyPr wrap="none" rtlCol="0">
            <a:spAutoFit/>
          </a:bodyPr>
          <a:lstStyle/>
          <a:p>
            <a:r>
              <a:rPr lang="en-US" sz="1400" b="1" dirty="0" smtClean="0">
                <a:solidFill>
                  <a:srgbClr val="00B0F0"/>
                </a:solidFill>
                <a:hlinkClick r:id="rId2"/>
              </a:rPr>
              <a:t>www.w1sye.org</a:t>
            </a:r>
            <a:endParaRPr lang="en-US" sz="1400" b="1" dirty="0" smtClean="0">
              <a:solidFill>
                <a:srgbClr val="00B0F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a:solidFill>
                  <a:srgbClr val="FFFFFF"/>
                </a:solidFill>
                <a:latin typeface="Arial"/>
              </a:rPr>
              <a:t>Projected Job Growth - 5G</a:t>
            </a:r>
            <a:endParaRPr lang="en-US" sz="3570" b="0" strike="noStrike" spc="-1">
              <a:latin typeface="Arial"/>
            </a:endParaRPr>
          </a:p>
        </p:txBody>
      </p:sp>
      <p:pic>
        <p:nvPicPr>
          <p:cNvPr id="93" name="Picture 92"/>
          <p:cNvPicPr/>
          <p:nvPr/>
        </p:nvPicPr>
        <p:blipFill>
          <a:blip r:embed="rId2"/>
          <a:stretch/>
        </p:blipFill>
        <p:spPr>
          <a:xfrm>
            <a:off x="1154112" y="1375920"/>
            <a:ext cx="6504840" cy="4018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Other mesh projects  - Much is happening</a:t>
            </a:r>
            <a:endParaRPr lang="en-US" sz="2800" dirty="0">
              <a:solidFill>
                <a:schemeClr val="bg1"/>
              </a:solidFill>
            </a:endParaRPr>
          </a:p>
        </p:txBody>
      </p:sp>
      <p:sp>
        <p:nvSpPr>
          <p:cNvPr id="3" name="Subtitle 2"/>
          <p:cNvSpPr>
            <a:spLocks noGrp="1"/>
          </p:cNvSpPr>
          <p:nvPr>
            <p:ph type="subTitle"/>
          </p:nvPr>
        </p:nvSpPr>
        <p:spPr>
          <a:xfrm>
            <a:off x="504000" y="1367999"/>
            <a:ext cx="9071640" cy="3981875"/>
          </a:xfrm>
        </p:spPr>
        <p:txBody>
          <a:bodyPr>
            <a:normAutofit fontScale="70000" lnSpcReduction="20000"/>
          </a:bodyPr>
          <a:lstStyle/>
          <a:p>
            <a:endParaRPr lang="en-US" dirty="0" smtClean="0"/>
          </a:p>
          <a:p>
            <a:endParaRPr lang="en-US" dirty="0"/>
          </a:p>
          <a:p>
            <a:endParaRPr lang="en-US" dirty="0" smtClean="0"/>
          </a:p>
          <a:p>
            <a:endParaRPr lang="en-US" sz="2100" dirty="0" smtClean="0"/>
          </a:p>
          <a:p>
            <a:r>
              <a:rPr lang="en-US" sz="2100" dirty="0" smtClean="0"/>
              <a:t>Western States have been deploying emergency and dense city networks for some years now.  This was the impetus behind the development of the AREDN mesh software</a:t>
            </a:r>
          </a:p>
          <a:p>
            <a:endParaRPr lang="en-US" dirty="0" smtClean="0"/>
          </a:p>
          <a:p>
            <a:pPr algn="ctr"/>
            <a:r>
              <a:rPr lang="en-US" dirty="0" smtClean="0">
                <a:hlinkClick r:id="rId2"/>
              </a:rPr>
              <a:t>www.arednmesh.org</a:t>
            </a:r>
            <a:endParaRPr lang="en-US" dirty="0" smtClean="0"/>
          </a:p>
          <a:p>
            <a:endParaRPr lang="en-US" dirty="0" smtClean="0"/>
          </a:p>
          <a:p>
            <a:endParaRPr lang="en-US" dirty="0"/>
          </a:p>
          <a:p>
            <a:r>
              <a:rPr lang="en-US" sz="2000" dirty="0" smtClean="0"/>
              <a:t>ARRL NE-DIV has a working group on Spectrum Protection and Use that meets on Mesh status on alternate meetings.</a:t>
            </a:r>
          </a:p>
          <a:p>
            <a:pPr algn="ctr"/>
            <a:r>
              <a:rPr lang="en-US" dirty="0" smtClean="0">
                <a:hlinkClick r:id="rId3"/>
              </a:rPr>
              <a:t>https://nediv.arrl.org/spectrum-protection-utilization/#New_England_Mesh_Networking</a:t>
            </a:r>
            <a:endParaRPr lang="en-US" dirty="0" smtClean="0"/>
          </a:p>
          <a:p>
            <a:endParaRPr lang="en-US" dirty="0" smtClean="0"/>
          </a:p>
          <a:p>
            <a:endParaRPr lang="en-US" dirty="0" smtClean="0"/>
          </a:p>
          <a:p>
            <a:endParaRPr lang="en-US" dirty="0" smtClean="0"/>
          </a:p>
          <a:p>
            <a:r>
              <a:rPr lang="en-US" sz="2000" dirty="0" smtClean="0"/>
              <a:t>AR|DC grants have been issued to RI (Fire Tower Sites) and Maine (15 sites) to build out wireless amateur radio mesh networks on 2.4 and 5.8 GHz with the larger goal of linking the New England region</a:t>
            </a:r>
          </a:p>
          <a:p>
            <a:endParaRPr lang="en-US" dirty="0" smtClean="0"/>
          </a:p>
          <a:p>
            <a:pPr marL="285750" indent="-285750">
              <a:buFont typeface="Arial" panose="020B0604020202020204" pitchFamily="34" charset="0"/>
              <a:buChar char="•"/>
            </a:pPr>
            <a:r>
              <a:rPr lang="en-US" dirty="0" smtClean="0"/>
              <a:t>Bill Richardson, NG1P, presented at the Maine State Convention and </a:t>
            </a:r>
            <a:r>
              <a:rPr lang="en-US" dirty="0" err="1" smtClean="0"/>
              <a:t>Hamfest</a:t>
            </a:r>
            <a:r>
              <a:rPr lang="en-US" dirty="0"/>
              <a:t> </a:t>
            </a:r>
            <a:r>
              <a:rPr lang="en-US" dirty="0" smtClean="0"/>
              <a:t>on Saturday March 25.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hlinkClick r:id="rId4"/>
              </a:rPr>
              <a:t>https://www.ardc.net/apply/grants/2022-grants/grant-rhode-island-emergency-mesh-network-and-digital-voice-repeater-network/</a:t>
            </a:r>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163464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92112" y="216000"/>
            <a:ext cx="7019640" cy="935640"/>
          </a:xfrm>
          <a:prstGeom prst="rect">
            <a:avLst/>
          </a:prstGeom>
          <a:noFill/>
          <a:ln>
            <a:noFill/>
          </a:ln>
        </p:spPr>
        <p:txBody>
          <a:bodyPr lIns="0" tIns="0" rIns="0" bIns="0" anchor="ctr"/>
          <a:lstStyle/>
          <a:p>
            <a:pPr algn="ctr"/>
            <a:r>
              <a:rPr lang="en-US" sz="4400" b="0" strike="noStrike" spc="-1" dirty="0">
                <a:solidFill>
                  <a:schemeClr val="bg1"/>
                </a:solidFill>
                <a:latin typeface="Arial"/>
              </a:rPr>
              <a:t>Contest Ideas</a:t>
            </a:r>
          </a:p>
        </p:txBody>
      </p:sp>
      <p:sp>
        <p:nvSpPr>
          <p:cNvPr id="91" name="TextShape 2"/>
          <p:cNvSpPr txBox="1"/>
          <p:nvPr/>
        </p:nvSpPr>
        <p:spPr>
          <a:xfrm>
            <a:off x="548640" y="1387475"/>
            <a:ext cx="9063672" cy="4114799"/>
          </a:xfrm>
          <a:prstGeom prst="rect">
            <a:avLst/>
          </a:prstGeom>
          <a:noFill/>
          <a:ln>
            <a:noFill/>
          </a:ln>
        </p:spPr>
        <p:txBody>
          <a:bodyPr lIns="90000" tIns="45000" rIns="90000" bIns="45000"/>
          <a:lstStyle/>
          <a:p>
            <a:r>
              <a:rPr lang="en-US" sz="2000" b="1" u="sng" strike="noStrike" spc="-1" dirty="0" smtClean="0">
                <a:latin typeface="Arial"/>
              </a:rPr>
              <a:t>Defined awards</a:t>
            </a:r>
          </a:p>
          <a:p>
            <a:endParaRPr lang="en-US" sz="2000" b="1" u="sng" strike="noStrike" spc="-1" dirty="0" smtClean="0">
              <a:latin typeface="Arial"/>
            </a:endParaRPr>
          </a:p>
          <a:p>
            <a:r>
              <a:rPr lang="en-US" sz="2000" b="1" strike="noStrike" spc="-1" dirty="0" smtClean="0">
                <a:latin typeface="Arial"/>
              </a:rPr>
              <a:t>ARTEN DYDX - 1 yard at 1-10 GHz  = 1 Mile of HF DX</a:t>
            </a:r>
          </a:p>
          <a:p>
            <a:pPr lvl="1"/>
            <a:r>
              <a:rPr lang="en-US" sz="2000" b="1" i="1" spc="-1" dirty="0" smtClean="0">
                <a:latin typeface="Arial"/>
              </a:rPr>
              <a:t>-Encourages short and direct connection (without a repeater)experiments with significant  frequency reuse up to about 8 miles (180</a:t>
            </a:r>
            <a:r>
              <a:rPr lang="en-US" sz="2000" b="1" i="1" spc="-1" dirty="0" smtClean="0">
                <a:latin typeface="Calibri"/>
                <a:cs typeface="Calibri"/>
              </a:rPr>
              <a:t>⁰ great circle)</a:t>
            </a:r>
            <a:endParaRPr lang="en-US" sz="2000" b="1" i="1" spc="-1" dirty="0" smtClean="0">
              <a:latin typeface="Arial"/>
            </a:endParaRPr>
          </a:p>
          <a:p>
            <a:pPr lvl="1"/>
            <a:r>
              <a:rPr lang="en-US" sz="2000" b="1" i="1" spc="-1" dirty="0" smtClean="0">
                <a:latin typeface="Arial"/>
              </a:rPr>
              <a:t>-Longer connections  are classified as Extra Terrestrial and allow </a:t>
            </a:r>
            <a:r>
              <a:rPr lang="en-US" sz="2000" b="1" i="1" spc="-1" dirty="0">
                <a:latin typeface="Arial"/>
              </a:rPr>
              <a:t>Moon-bounce, Moon QSOs, and satellite radio operation projects</a:t>
            </a:r>
          </a:p>
          <a:p>
            <a:pPr lvl="1"/>
            <a:endParaRPr lang="en-US" sz="2000" b="1" i="1" strike="noStrike" spc="-1" dirty="0" smtClean="0">
              <a:latin typeface="Arial"/>
            </a:endParaRPr>
          </a:p>
          <a:p>
            <a:r>
              <a:rPr lang="en-US" sz="2000" b="1" spc="-1" dirty="0"/>
              <a:t>ARTEN  WAN -I,V,X,L,C</a:t>
            </a:r>
            <a:r>
              <a:rPr lang="en-US" sz="2000" b="1" strike="noStrike" spc="-1" dirty="0" smtClean="0">
                <a:latin typeface="Arial"/>
              </a:rPr>
              <a:t>  </a:t>
            </a:r>
            <a:r>
              <a:rPr lang="en-US" sz="2000" b="1" strike="noStrike" spc="-1" dirty="0">
                <a:latin typeface="Arial"/>
              </a:rPr>
              <a:t>“Worked </a:t>
            </a:r>
            <a:r>
              <a:rPr lang="en-US" sz="2000" b="1" strike="noStrike" spc="-1" dirty="0" smtClean="0">
                <a:latin typeface="Arial"/>
              </a:rPr>
              <a:t>All Nodes” Certificates</a:t>
            </a:r>
          </a:p>
          <a:p>
            <a:endParaRPr lang="en-US" sz="2000" b="1" spc="-1" dirty="0" smtClean="0">
              <a:latin typeface="Arial"/>
            </a:endParaRPr>
          </a:p>
          <a:p>
            <a:endParaRPr lang="en-US" sz="2000" b="1" spc="-1" dirty="0">
              <a:latin typeface="Arial"/>
            </a:endParaRPr>
          </a:p>
          <a:p>
            <a:endParaRPr lang="en-US" sz="2000" b="1"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3570" kern="1200" spc="-1" dirty="0">
                <a:solidFill>
                  <a:srgbClr val="FFFFFF"/>
                </a:solidFill>
                <a:latin typeface="Arial"/>
                <a:ea typeface="+mn-ea"/>
                <a:cs typeface="+mn-cs"/>
              </a:rPr>
              <a:t>FUTURE CONTEST IDEAS</a:t>
            </a:r>
          </a:p>
        </p:txBody>
      </p:sp>
      <p:sp>
        <p:nvSpPr>
          <p:cNvPr id="3" name="Subtitle 2"/>
          <p:cNvSpPr>
            <a:spLocks noGrp="1"/>
          </p:cNvSpPr>
          <p:nvPr>
            <p:ph type="subTitle"/>
          </p:nvPr>
        </p:nvSpPr>
        <p:spPr>
          <a:xfrm>
            <a:off x="392112" y="1768475"/>
            <a:ext cx="8458200" cy="3269365"/>
          </a:xfrm>
        </p:spPr>
        <p:txBody>
          <a:bodyPr/>
          <a:lstStyle/>
          <a:p>
            <a:pPr lvl="1"/>
            <a:endParaRPr lang="en-US" sz="2000" b="1" spc="-1" dirty="0" smtClean="0"/>
          </a:p>
          <a:p>
            <a:pPr lvl="1"/>
            <a:r>
              <a:rPr lang="en-US" sz="2000" b="1" spc="-1" dirty="0" smtClean="0"/>
              <a:t>ARTEN WEB   “Worked Every Band” Award</a:t>
            </a:r>
          </a:p>
          <a:p>
            <a:pPr lvl="1"/>
            <a:endParaRPr lang="en-US" sz="2000" b="1" spc="-1" dirty="0" smtClean="0"/>
          </a:p>
          <a:p>
            <a:pPr lvl="1"/>
            <a:r>
              <a:rPr lang="en-US" sz="2000" b="1" spc="-1" dirty="0" smtClean="0"/>
              <a:t>ARTEN CAN   “Connected to All Nodes” Award</a:t>
            </a:r>
          </a:p>
          <a:p>
            <a:pPr lvl="1"/>
            <a:endParaRPr lang="en-US" sz="2000" b="1" spc="-1" dirty="0" smtClean="0"/>
          </a:p>
          <a:p>
            <a:pPr lvl="1"/>
            <a:r>
              <a:rPr lang="en-US" sz="2000" b="1" strike="noStrike" spc="-1" dirty="0" smtClean="0">
                <a:latin typeface="Arial"/>
              </a:rPr>
              <a:t>ARTEN WAM  “Worked All Modes” Award</a:t>
            </a:r>
          </a:p>
          <a:p>
            <a:pPr lvl="1"/>
            <a:endParaRPr lang="en-US" sz="2000" b="1" strike="noStrike" spc="-1" dirty="0" smtClean="0">
              <a:latin typeface="Arial"/>
            </a:endParaRPr>
          </a:p>
          <a:p>
            <a:pPr lvl="1"/>
            <a:r>
              <a:rPr lang="en-US" sz="2000" b="1" strike="noStrike" spc="-1" dirty="0" smtClean="0">
                <a:latin typeface="Arial"/>
              </a:rPr>
              <a:t>ARTEN MEN      Moon </a:t>
            </a:r>
            <a:r>
              <a:rPr lang="en-US" sz="1400" b="1" strike="noStrike" spc="-1" dirty="0" smtClean="0">
                <a:latin typeface="Arial"/>
              </a:rPr>
              <a:t>(ours) </a:t>
            </a:r>
            <a:r>
              <a:rPr lang="en-US" sz="2000" b="1" strike="noStrike" spc="-1" dirty="0" smtClean="0">
                <a:latin typeface="Arial"/>
              </a:rPr>
              <a:t>- Earth Networked </a:t>
            </a:r>
          </a:p>
          <a:p>
            <a:pPr lvl="1"/>
            <a:endParaRPr lang="en-US" sz="2000" b="1" strike="noStrike" spc="-1" dirty="0" smtClean="0">
              <a:latin typeface="Arial"/>
            </a:endParaRPr>
          </a:p>
          <a:p>
            <a:pPr lvl="1"/>
            <a:r>
              <a:rPr lang="en-US" sz="2000" b="1" spc="-1" dirty="0" smtClean="0">
                <a:latin typeface="Arial"/>
              </a:rPr>
              <a:t>ARTEN WOMEN  World </a:t>
            </a:r>
            <a:r>
              <a:rPr lang="en-US" sz="1400" b="1" spc="-1" dirty="0" smtClean="0">
                <a:latin typeface="Arial"/>
              </a:rPr>
              <a:t>(e.g. Planet)</a:t>
            </a:r>
            <a:r>
              <a:rPr lang="en-US" sz="2000" b="1" spc="-1" dirty="0" smtClean="0">
                <a:latin typeface="Arial"/>
              </a:rPr>
              <a:t> Or Moon </a:t>
            </a:r>
            <a:r>
              <a:rPr lang="en-US" sz="1200" b="1" spc="-1" dirty="0" smtClean="0">
                <a:latin typeface="Arial"/>
              </a:rPr>
              <a:t>(e.g. Europa) </a:t>
            </a:r>
            <a:r>
              <a:rPr lang="en-US" sz="2000" b="1" spc="-1" dirty="0" smtClean="0">
                <a:latin typeface="Arial"/>
              </a:rPr>
              <a:t>to Earth Networked</a:t>
            </a:r>
          </a:p>
          <a:p>
            <a:endParaRPr lang="en-US" sz="2000" b="1" strike="noStrike" spc="-1" dirty="0" smtClean="0">
              <a:latin typeface="Arial"/>
            </a:endParaRPr>
          </a:p>
          <a:p>
            <a:endParaRPr lang="en-US" dirty="0"/>
          </a:p>
        </p:txBody>
      </p:sp>
    </p:spTree>
    <p:extLst>
      <p:ext uri="{BB962C8B-B14F-4D97-AF65-F5344CB8AC3E}">
        <p14:creationId xmlns:p14="http://schemas.microsoft.com/office/powerpoint/2010/main" val="3104604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a:solidFill>
                  <a:srgbClr val="FFFFFF"/>
                </a:solidFill>
                <a:latin typeface="Arial"/>
              </a:rPr>
              <a:t>NEXT STEPS</a:t>
            </a:r>
            <a:endParaRPr lang="en-US" sz="3570" b="0" strike="noStrike" spc="-1">
              <a:latin typeface="Arial"/>
            </a:endParaRPr>
          </a:p>
        </p:txBody>
      </p:sp>
      <p:sp>
        <p:nvSpPr>
          <p:cNvPr id="89" name="CustomShape 2"/>
          <p:cNvSpPr/>
          <p:nvPr/>
        </p:nvSpPr>
        <p:spPr>
          <a:xfrm>
            <a:off x="315912" y="1311275"/>
            <a:ext cx="9372600" cy="430255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r>
              <a:rPr lang="en-US" sz="2600" b="0" strike="noStrike" spc="-1" dirty="0" smtClean="0">
                <a:latin typeface="Arial"/>
              </a:rPr>
              <a:t>If the </a:t>
            </a:r>
            <a:r>
              <a:rPr lang="en-US" sz="2600" b="0" strike="noStrike" spc="-1" dirty="0">
                <a:latin typeface="Arial"/>
              </a:rPr>
              <a:t>ideas presented interest </a:t>
            </a:r>
            <a:r>
              <a:rPr lang="en-US" sz="2600" b="0" strike="noStrike" spc="-1" dirty="0" smtClean="0">
                <a:latin typeface="Arial"/>
              </a:rPr>
              <a:t>you</a:t>
            </a:r>
            <a:r>
              <a:rPr lang="en-US" sz="2600" spc="-1" dirty="0">
                <a:latin typeface="Arial"/>
              </a:rPr>
              <a:t> </a:t>
            </a:r>
            <a:r>
              <a:rPr lang="en-US" sz="2600" spc="-1" dirty="0" smtClean="0">
                <a:latin typeface="Arial"/>
              </a:rPr>
              <a:t>and you want further information, </a:t>
            </a:r>
            <a:r>
              <a:rPr lang="en-US" sz="2600" b="0" strike="noStrike" spc="-1" dirty="0" smtClean="0">
                <a:latin typeface="Arial"/>
              </a:rPr>
              <a:t>send </a:t>
            </a:r>
            <a:r>
              <a:rPr lang="en-US" sz="2600" b="0" strike="noStrike" spc="-1" dirty="0">
                <a:latin typeface="Arial"/>
              </a:rPr>
              <a:t>me an email </a:t>
            </a:r>
            <a:r>
              <a:rPr lang="en-US" sz="2600" b="0" strike="noStrike" spc="-1" dirty="0" smtClean="0">
                <a:latin typeface="Arial"/>
              </a:rPr>
              <a:t>at:</a:t>
            </a:r>
            <a:endParaRPr lang="en-US" sz="2600" b="0" strike="noStrike" spc="-1" dirty="0">
              <a:latin typeface="Arial"/>
            </a:endParaRPr>
          </a:p>
          <a:p>
            <a:pPr algn="ctr"/>
            <a:r>
              <a:rPr lang="en-US" sz="2400" b="1" u="sng" strike="noStrike" spc="-1" dirty="0" smtClean="0">
                <a:solidFill>
                  <a:srgbClr val="FF0000"/>
                </a:solidFill>
                <a:uFillTx/>
                <a:latin typeface="Arial"/>
                <a:hlinkClick r:id="rId2"/>
              </a:rPr>
              <a:t>K1YBE@YAHOO.COM</a:t>
            </a:r>
            <a:endParaRPr lang="en-US" sz="2400" b="1" strike="noStrike" spc="-1" dirty="0">
              <a:solidFill>
                <a:srgbClr val="FF0000"/>
              </a:solidFill>
              <a:latin typeface="Arial"/>
            </a:endParaRPr>
          </a:p>
          <a:p>
            <a:pPr algn="ctr"/>
            <a:r>
              <a:rPr lang="en-US" sz="2600" b="0" strike="noStrike" spc="-1" dirty="0" smtClean="0">
                <a:solidFill>
                  <a:srgbClr val="000000"/>
                </a:solidFill>
                <a:latin typeface="Arial"/>
              </a:rPr>
              <a:t>You can follow </a:t>
            </a:r>
            <a:r>
              <a:rPr lang="en-US" sz="2600" spc="-1" dirty="0" smtClean="0">
                <a:solidFill>
                  <a:srgbClr val="000000"/>
                </a:solidFill>
                <a:latin typeface="Arial"/>
              </a:rPr>
              <a:t>us at </a:t>
            </a:r>
            <a:r>
              <a:rPr lang="en-US" sz="2600" spc="-1" dirty="0" smtClean="0">
                <a:solidFill>
                  <a:srgbClr val="000000"/>
                </a:solidFill>
                <a:latin typeface="Arial"/>
                <a:hlinkClick r:id="rId3"/>
              </a:rPr>
              <a:t>www.w1sye.org</a:t>
            </a:r>
            <a:endParaRPr lang="en-US" sz="2600" spc="-1" dirty="0" smtClean="0">
              <a:solidFill>
                <a:srgbClr val="000000"/>
              </a:solidFill>
              <a:latin typeface="Arial"/>
            </a:endParaRPr>
          </a:p>
          <a:p>
            <a:r>
              <a:rPr lang="en-US" sz="2600" b="0" strike="noStrike" spc="-1" dirty="0" smtClean="0">
                <a:solidFill>
                  <a:srgbClr val="000000"/>
                </a:solidFill>
                <a:latin typeface="Arial"/>
              </a:rPr>
              <a:t> Futures..</a:t>
            </a:r>
            <a:endParaRPr lang="en-US" sz="2600" b="0" strike="noStrike" spc="-1" dirty="0">
              <a:latin typeface="Arial"/>
            </a:endParaRPr>
          </a:p>
          <a:p>
            <a:pPr marL="457200" indent="-457200">
              <a:buFont typeface="Arial" panose="020B0604020202020204" pitchFamily="34" charset="0"/>
              <a:buChar char="•"/>
            </a:pPr>
            <a:r>
              <a:rPr lang="en-US" spc="-1" dirty="0" smtClean="0">
                <a:solidFill>
                  <a:srgbClr val="000000"/>
                </a:solidFill>
                <a:latin typeface="Arial"/>
              </a:rPr>
              <a:t>The NCRC </a:t>
            </a:r>
            <a:r>
              <a:rPr lang="en-US" b="0" strike="noStrike" spc="-1" dirty="0" smtClean="0">
                <a:solidFill>
                  <a:srgbClr val="000000"/>
                </a:solidFill>
                <a:latin typeface="Arial"/>
              </a:rPr>
              <a:t>General/Extra seminar will </a:t>
            </a:r>
            <a:r>
              <a:rPr lang="en-US" spc="-1" dirty="0" smtClean="0">
                <a:solidFill>
                  <a:srgbClr val="000000"/>
                </a:solidFill>
                <a:latin typeface="Arial"/>
              </a:rPr>
              <a:t>highlight</a:t>
            </a:r>
            <a:r>
              <a:rPr lang="en-US" b="0" strike="noStrike" spc="-1" dirty="0" smtClean="0">
                <a:solidFill>
                  <a:srgbClr val="000000"/>
                </a:solidFill>
                <a:latin typeface="Arial"/>
              </a:rPr>
              <a:t> details about </a:t>
            </a:r>
            <a:r>
              <a:rPr lang="en-US" spc="-1" dirty="0" smtClean="0">
                <a:solidFill>
                  <a:srgbClr val="000000"/>
                </a:solidFill>
                <a:latin typeface="Arial"/>
              </a:rPr>
              <a:t>ARTEN tech as they are </a:t>
            </a:r>
            <a:r>
              <a:rPr lang="en-US" b="0" strike="noStrike" spc="-1" dirty="0" smtClean="0">
                <a:solidFill>
                  <a:srgbClr val="000000"/>
                </a:solidFill>
                <a:latin typeface="Arial"/>
              </a:rPr>
              <a:t>already </a:t>
            </a:r>
            <a:r>
              <a:rPr lang="en-US" b="0" strike="noStrike" spc="-1" dirty="0">
                <a:solidFill>
                  <a:srgbClr val="000000"/>
                </a:solidFill>
                <a:latin typeface="Arial"/>
              </a:rPr>
              <a:t>on the </a:t>
            </a:r>
            <a:r>
              <a:rPr lang="en-US" b="0" strike="noStrike" spc="-1" dirty="0" smtClean="0">
                <a:solidFill>
                  <a:srgbClr val="000000"/>
                </a:solidFill>
                <a:latin typeface="Arial"/>
              </a:rPr>
              <a:t>license exams.</a:t>
            </a:r>
          </a:p>
          <a:p>
            <a:pPr marL="457200" indent="-457200">
              <a:buFont typeface="Arial" panose="020B0604020202020204" pitchFamily="34" charset="0"/>
              <a:buChar char="•"/>
            </a:pPr>
            <a:r>
              <a:rPr lang="en-US" spc="-1" dirty="0" smtClean="0"/>
              <a:t>Projects </a:t>
            </a:r>
            <a:r>
              <a:rPr lang="en-US" spc="-1" dirty="0"/>
              <a:t>building web based </a:t>
            </a:r>
            <a:r>
              <a:rPr lang="en-US" spc="-1" dirty="0" smtClean="0"/>
              <a:t>HF radio </a:t>
            </a:r>
            <a:r>
              <a:rPr lang="en-US" spc="-1" dirty="0"/>
              <a:t>control panels</a:t>
            </a:r>
            <a:r>
              <a:rPr lang="en-US" spc="-1" dirty="0" smtClean="0"/>
              <a:t>,</a:t>
            </a:r>
          </a:p>
          <a:p>
            <a:pPr marL="457200" indent="-457200">
              <a:buFont typeface="Arial" panose="020B0604020202020204" pitchFamily="34" charset="0"/>
              <a:buChar char="•"/>
            </a:pPr>
            <a:r>
              <a:rPr lang="en-US" spc="-1" dirty="0"/>
              <a:t>S</a:t>
            </a:r>
            <a:r>
              <a:rPr lang="en-US" spc="-1" dirty="0" smtClean="0"/>
              <a:t>ending </a:t>
            </a:r>
            <a:r>
              <a:rPr lang="en-US" spc="-1" dirty="0"/>
              <a:t>IF </a:t>
            </a:r>
            <a:r>
              <a:rPr lang="en-US" spc="-1" dirty="0" smtClean="0"/>
              <a:t>I/Q</a:t>
            </a:r>
            <a:r>
              <a:rPr lang="en-US" spc="-1" dirty="0"/>
              <a:t> </a:t>
            </a:r>
            <a:r>
              <a:rPr lang="en-US" spc="-1" dirty="0" smtClean="0"/>
              <a:t>digital samples  from a shared remotely controlled dish antenna for </a:t>
            </a:r>
            <a:r>
              <a:rPr lang="en-US" spc="-1" dirty="0"/>
              <a:t>local decoding </a:t>
            </a:r>
            <a:r>
              <a:rPr lang="en-US" spc="-1" dirty="0" smtClean="0"/>
              <a:t>by several operators.</a:t>
            </a:r>
            <a:endParaRPr lang="en-US" spc="-1" dirty="0"/>
          </a:p>
          <a:p>
            <a:pPr marL="457200" indent="-457200">
              <a:buFont typeface="Arial" panose="020B0604020202020204" pitchFamily="34" charset="0"/>
              <a:buChar char="•"/>
            </a:pPr>
            <a:r>
              <a:rPr lang="en-US" spc="-1" dirty="0" smtClean="0"/>
              <a:t>Any </a:t>
            </a:r>
            <a:r>
              <a:rPr lang="en-US" spc="-1" dirty="0"/>
              <a:t>internet </a:t>
            </a:r>
            <a:r>
              <a:rPr lang="en-US" spc="-1" dirty="0" smtClean="0"/>
              <a:t>availability can </a:t>
            </a:r>
            <a:r>
              <a:rPr lang="en-US" spc="-1" dirty="0"/>
              <a:t>be used for testing but </a:t>
            </a:r>
            <a:r>
              <a:rPr lang="en-US" spc="-1" dirty="0" smtClean="0"/>
              <a:t>commercial </a:t>
            </a:r>
            <a:r>
              <a:rPr lang="en-US" spc="-1" dirty="0"/>
              <a:t>internet access</a:t>
            </a:r>
            <a:r>
              <a:rPr lang="en-US" spc="-1" dirty="0" smtClean="0"/>
              <a:t>($/</a:t>
            </a:r>
            <a:r>
              <a:rPr lang="en-US" spc="-1" dirty="0" err="1" smtClean="0"/>
              <a:t>mo</a:t>
            </a:r>
            <a:r>
              <a:rPr lang="en-US" spc="-1" dirty="0" smtClean="0"/>
              <a:t>)  is not needed to </a:t>
            </a:r>
            <a:r>
              <a:rPr lang="en-US" spc="-1" dirty="0"/>
              <a:t>operate locally on a HAM mesh </a:t>
            </a:r>
            <a:r>
              <a:rPr lang="en-US" spc="-1" dirty="0" smtClean="0"/>
              <a:t>network</a:t>
            </a:r>
            <a:endParaRPr lang="en-US" sz="2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a:solidFill>
                  <a:srgbClr val="FFFFFF"/>
                </a:solidFill>
                <a:latin typeface="Arial"/>
              </a:rPr>
              <a:t>ÄRTEN™   - </a:t>
            </a:r>
            <a:r>
              <a:rPr lang="en-US" sz="3570" spc="-1" dirty="0" smtClean="0">
                <a:solidFill>
                  <a:srgbClr val="FFFFFF"/>
                </a:solidFill>
                <a:latin typeface="Arial"/>
              </a:rPr>
              <a:t>I</a:t>
            </a:r>
            <a:r>
              <a:rPr lang="en-US" sz="3570" b="0" strike="noStrike" spc="-1" dirty="0" smtClean="0">
                <a:solidFill>
                  <a:srgbClr val="FFFFFF"/>
                </a:solidFill>
                <a:latin typeface="Arial"/>
              </a:rPr>
              <a:t>dea </a:t>
            </a:r>
            <a:r>
              <a:rPr lang="en-US" sz="3570" b="0" strike="noStrike" spc="-1" dirty="0">
                <a:solidFill>
                  <a:srgbClr val="FFFFFF"/>
                </a:solidFill>
                <a:latin typeface="Arial"/>
              </a:rPr>
              <a:t>for </a:t>
            </a:r>
            <a:r>
              <a:rPr lang="en-US" sz="3570" b="0" strike="noStrike" spc="-1" dirty="0" smtClean="0">
                <a:solidFill>
                  <a:srgbClr val="FFFFFF"/>
                </a:solidFill>
                <a:latin typeface="Arial"/>
              </a:rPr>
              <a:t>the </a:t>
            </a:r>
            <a:r>
              <a:rPr lang="en-US" sz="3570" b="0" strike="noStrike" spc="-1" dirty="0">
                <a:solidFill>
                  <a:srgbClr val="FFFFFF"/>
                </a:solidFill>
                <a:latin typeface="Arial"/>
              </a:rPr>
              <a:t>name</a:t>
            </a:r>
            <a:endParaRPr lang="en-US" sz="3570" b="0" strike="noStrike" spc="-1" dirty="0">
              <a:latin typeface="Arial"/>
            </a:endParaRPr>
          </a:p>
        </p:txBody>
      </p:sp>
      <p:sp>
        <p:nvSpPr>
          <p:cNvPr id="81" name="CustomShape 2"/>
          <p:cNvSpPr/>
          <p:nvPr/>
        </p:nvSpPr>
        <p:spPr>
          <a:xfrm>
            <a:off x="504000" y="1367999"/>
            <a:ext cx="9071640" cy="405807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pPr>
              <a:lnSpc>
                <a:spcPct val="140000"/>
              </a:lnSpc>
            </a:pPr>
            <a:r>
              <a:rPr lang="en-US" sz="2600" b="1" i="1" strike="noStrike" spc="-1" dirty="0" err="1" smtClean="0">
                <a:solidFill>
                  <a:srgbClr val="00000A"/>
                </a:solidFill>
                <a:latin typeface="Helvetica;Arial"/>
              </a:rPr>
              <a:t>arten</a:t>
            </a:r>
            <a:r>
              <a:rPr lang="en-US" sz="2600" b="0" i="1" strike="noStrike" spc="-1" dirty="0">
                <a:solidFill>
                  <a:srgbClr val="00000A"/>
                </a:solidFill>
                <a:latin typeface="inherit"/>
              </a:rPr>
              <a:t> v. (Latin)</a:t>
            </a:r>
            <a:endParaRPr lang="en-US" sz="2600" b="0" strike="noStrike" spc="-1" dirty="0">
              <a:latin typeface="Arial"/>
            </a:endParaRPr>
          </a:p>
          <a:p>
            <a:pPr>
              <a:lnSpc>
                <a:spcPct val="140000"/>
              </a:lnSpc>
            </a:pPr>
            <a:r>
              <a:rPr lang="en-US" sz="2600" b="0" i="1" strike="noStrike" spc="-1" dirty="0">
                <a:solidFill>
                  <a:srgbClr val="262626"/>
                </a:solidFill>
                <a:latin typeface="inherit"/>
              </a:rPr>
              <a:t>To compel, force, or induce (sb. to do </a:t>
            </a:r>
            <a:r>
              <a:rPr lang="en-US" sz="2600" b="0" i="1" strike="noStrike" spc="-1" dirty="0" err="1">
                <a:solidFill>
                  <a:srgbClr val="262626"/>
                </a:solidFill>
                <a:latin typeface="inherit"/>
              </a:rPr>
              <a:t>sth</a:t>
            </a:r>
            <a:r>
              <a:rPr lang="en-US" sz="2600" b="0" i="1" strike="noStrike" spc="-1" dirty="0">
                <a:solidFill>
                  <a:srgbClr val="262626"/>
                </a:solidFill>
                <a:latin typeface="inherit"/>
              </a:rPr>
              <a:t>.); </a:t>
            </a:r>
            <a:endParaRPr lang="en-US" sz="2600" b="0" i="1" strike="noStrike" spc="-1" dirty="0" smtClean="0">
              <a:solidFill>
                <a:srgbClr val="262626"/>
              </a:solidFill>
              <a:latin typeface="inherit"/>
            </a:endParaRPr>
          </a:p>
          <a:p>
            <a:pPr>
              <a:lnSpc>
                <a:spcPct val="140000"/>
              </a:lnSpc>
            </a:pPr>
            <a:r>
              <a:rPr lang="en-US" sz="2600" b="0" i="1" strike="noStrike" spc="-1" dirty="0" smtClean="0">
                <a:solidFill>
                  <a:srgbClr val="262626"/>
                </a:solidFill>
                <a:latin typeface="inherit"/>
              </a:rPr>
              <a:t>to </a:t>
            </a:r>
            <a:r>
              <a:rPr lang="en-US" sz="2600" b="0" i="1" strike="noStrike" spc="-1" dirty="0">
                <a:solidFill>
                  <a:srgbClr val="262626"/>
                </a:solidFill>
                <a:latin typeface="inherit"/>
              </a:rPr>
              <a:t>induce or bring about (a result); </a:t>
            </a:r>
            <a:endParaRPr lang="en-US" sz="2600" b="0" i="1" strike="noStrike" spc="-1" dirty="0" smtClean="0">
              <a:solidFill>
                <a:srgbClr val="262626"/>
              </a:solidFill>
              <a:latin typeface="inherit"/>
            </a:endParaRPr>
          </a:p>
          <a:p>
            <a:pPr>
              <a:lnSpc>
                <a:spcPct val="140000"/>
              </a:lnSpc>
            </a:pPr>
            <a:endParaRPr lang="en-US" sz="2400" b="0" strike="noStrike" spc="-1" dirty="0">
              <a:latin typeface="Arial"/>
            </a:endParaRPr>
          </a:p>
          <a:p>
            <a:pPr>
              <a:lnSpc>
                <a:spcPct val="140000"/>
              </a:lnSpc>
            </a:pPr>
            <a:r>
              <a:rPr lang="en-US" sz="2400" b="1" i="1" strike="noStrike" spc="-1" dirty="0" err="1">
                <a:solidFill>
                  <a:srgbClr val="202122"/>
                </a:solidFill>
                <a:latin typeface="sans-serif;Arial"/>
              </a:rPr>
              <a:t>ärten</a:t>
            </a:r>
            <a:r>
              <a:rPr lang="en-US" sz="2400" b="1" i="1" strike="noStrike" spc="-1" dirty="0">
                <a:solidFill>
                  <a:srgbClr val="202122"/>
                </a:solidFill>
                <a:latin typeface="sans-serif;Arial"/>
              </a:rPr>
              <a:t> </a:t>
            </a:r>
            <a:r>
              <a:rPr lang="en-US" sz="2400" b="0" i="1" strike="noStrike" spc="-1" dirty="0">
                <a:solidFill>
                  <a:srgbClr val="202122"/>
                </a:solidFill>
                <a:latin typeface="sans-serif;Arial"/>
              </a:rPr>
              <a:t>n. </a:t>
            </a:r>
            <a:r>
              <a:rPr lang="en-US" sz="2400" b="1" i="1" strike="noStrike" spc="-1" dirty="0">
                <a:solidFill>
                  <a:srgbClr val="202122"/>
                </a:solidFill>
                <a:latin typeface="sans-serif;Arial"/>
              </a:rPr>
              <a:t> </a:t>
            </a:r>
            <a:r>
              <a:rPr lang="en-US" sz="2400" b="0" i="1" strike="noStrike" spc="-1" dirty="0">
                <a:solidFill>
                  <a:srgbClr val="202122"/>
                </a:solidFill>
                <a:latin typeface="sans-serif;Arial"/>
              </a:rPr>
              <a:t>(</a:t>
            </a:r>
            <a:r>
              <a:rPr lang="en-US" sz="2400" b="0" i="1" strike="noStrike" spc="-1" dirty="0">
                <a:solidFill>
                  <a:srgbClr val="262626"/>
                </a:solidFill>
                <a:latin typeface="inherit"/>
              </a:rPr>
              <a:t>Swedish)</a:t>
            </a:r>
            <a:r>
              <a:rPr lang="en-US" sz="2400" b="1" i="1" strike="noStrike" spc="-1" dirty="0">
                <a:solidFill>
                  <a:srgbClr val="262626"/>
                </a:solidFill>
                <a:latin typeface="inherit"/>
              </a:rPr>
              <a:t>  -  </a:t>
            </a:r>
            <a:r>
              <a:rPr lang="en-US" sz="2400" b="0" i="1" strike="noStrike" spc="-1" dirty="0">
                <a:solidFill>
                  <a:srgbClr val="262626"/>
                </a:solidFill>
                <a:latin typeface="inherit"/>
              </a:rPr>
              <a:t>definite singular of </a:t>
            </a:r>
            <a:r>
              <a:rPr lang="en-US" sz="2400" b="0" i="1" u="sng" strike="noStrike" spc="-1" dirty="0" err="1" smtClean="0">
                <a:solidFill>
                  <a:srgbClr val="000000"/>
                </a:solidFill>
                <a:uFillTx/>
                <a:latin typeface="inherit"/>
                <a:hlinkClick r:id="rId2"/>
              </a:rPr>
              <a:t>ärt</a:t>
            </a:r>
            <a:endParaRPr lang="en-US" sz="2400" b="0" i="1" u="sng" strike="noStrike" spc="-1" dirty="0" smtClean="0">
              <a:solidFill>
                <a:srgbClr val="000000"/>
              </a:solidFill>
              <a:uFillTx/>
              <a:latin typeface="inherit"/>
            </a:endParaRPr>
          </a:p>
          <a:p>
            <a:pPr>
              <a:lnSpc>
                <a:spcPct val="140000"/>
              </a:lnSpc>
            </a:pPr>
            <a:endParaRPr lang="en-US" sz="2000" b="0" i="1" strike="noStrike" spc="-1" dirty="0" smtClean="0">
              <a:solidFill>
                <a:srgbClr val="000000"/>
              </a:solidFill>
              <a:latin typeface="inherit"/>
            </a:endParaRPr>
          </a:p>
          <a:p>
            <a:pPr>
              <a:lnSpc>
                <a:spcPct val="140000"/>
              </a:lnSpc>
            </a:pPr>
            <a:r>
              <a:rPr lang="en-US" sz="2000" i="1" spc="-1" dirty="0">
                <a:solidFill>
                  <a:srgbClr val="000000"/>
                </a:solidFill>
                <a:latin typeface="inherit"/>
              </a:rPr>
              <a:t>The </a:t>
            </a:r>
            <a:r>
              <a:rPr lang="en-US" sz="2000" i="1" spc="-1" dirty="0" smtClean="0">
                <a:solidFill>
                  <a:srgbClr val="FF0000"/>
                </a:solidFill>
              </a:rPr>
              <a:t>Ä</a:t>
            </a:r>
            <a:r>
              <a:rPr lang="en-US" sz="2000" b="0" i="1" strike="noStrike" spc="-1" dirty="0" smtClean="0">
                <a:solidFill>
                  <a:srgbClr val="000000"/>
                </a:solidFill>
                <a:latin typeface="inherit"/>
              </a:rPr>
              <a:t> umlaut (dots) is </a:t>
            </a:r>
            <a:r>
              <a:rPr lang="en-US" sz="2000" b="0" i="1" strike="noStrike" spc="-1" dirty="0">
                <a:solidFill>
                  <a:srgbClr val="000000"/>
                </a:solidFill>
                <a:latin typeface="inherit"/>
              </a:rPr>
              <a:t>intended to represent a charge dipole </a:t>
            </a:r>
            <a:r>
              <a:rPr lang="en-US" sz="2000" b="0" i="1" strike="noStrike" spc="-1" dirty="0" smtClean="0">
                <a:solidFill>
                  <a:srgbClr val="000000"/>
                </a:solidFill>
                <a:latin typeface="inherit"/>
              </a:rPr>
              <a:t>radiating knowledge.</a:t>
            </a:r>
          </a:p>
          <a:p>
            <a:pPr>
              <a:lnSpc>
                <a:spcPct val="140000"/>
              </a:lnSpc>
            </a:pPr>
            <a:endParaRPr lang="en-US" sz="2000" b="0" i="1" strike="noStrike" spc="-1" dirty="0" smtClean="0">
              <a:solidFill>
                <a:srgbClr val="000000"/>
              </a:solidFill>
              <a:latin typeface="inherit"/>
            </a:endParaRPr>
          </a:p>
          <a:p>
            <a:pPr>
              <a:lnSpc>
                <a:spcPct val="140000"/>
              </a:lnSpc>
            </a:pPr>
            <a:r>
              <a:rPr lang="en-US" sz="2000" i="1" spc="-1" dirty="0" smtClean="0">
                <a:solidFill>
                  <a:srgbClr val="000000"/>
                </a:solidFill>
                <a:latin typeface="inherit"/>
              </a:rPr>
              <a:t>TEN -  A nod to 10 GHz</a:t>
            </a:r>
            <a:endParaRPr lang="en-US"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177840"/>
            <a:ext cx="7019640" cy="1012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a:solidFill>
                  <a:srgbClr val="FFFFFF"/>
                </a:solidFill>
                <a:latin typeface="Arial"/>
              </a:rPr>
              <a:t>cm Bands </a:t>
            </a:r>
            <a:r>
              <a:rPr lang="en-US" sz="3570" spc="-1" dirty="0">
                <a:solidFill>
                  <a:srgbClr val="FFFFFF"/>
                </a:solidFill>
                <a:latin typeface="Arial"/>
              </a:rPr>
              <a:t>A</a:t>
            </a:r>
            <a:r>
              <a:rPr lang="en-US" sz="3570" b="0" strike="noStrike" spc="-1" dirty="0" smtClean="0">
                <a:solidFill>
                  <a:srgbClr val="FFFFFF"/>
                </a:solidFill>
                <a:latin typeface="Arial"/>
              </a:rPr>
              <a:t>vailable </a:t>
            </a:r>
            <a:r>
              <a:rPr lang="en-US" sz="3570" b="0" strike="noStrike" spc="-1" dirty="0">
                <a:solidFill>
                  <a:srgbClr val="FFFFFF"/>
                </a:solidFill>
                <a:latin typeface="Arial"/>
              </a:rPr>
              <a:t>to all classes of Amateur Licensees</a:t>
            </a:r>
            <a:endParaRPr lang="en-US" sz="3570" b="0" strike="noStrike" spc="-1" dirty="0">
              <a:latin typeface="Arial"/>
            </a:endParaRPr>
          </a:p>
        </p:txBody>
      </p:sp>
      <p:sp>
        <p:nvSpPr>
          <p:cNvPr id="83" name="CustomShape 2"/>
          <p:cNvSpPr/>
          <p:nvPr/>
        </p:nvSpPr>
        <p:spPr>
          <a:xfrm>
            <a:off x="1001712" y="1234722"/>
            <a:ext cx="8458200" cy="4435828"/>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endParaRPr lang="en-US" sz="12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pc="-1" dirty="0">
                <a:solidFill>
                  <a:srgbClr val="00000A"/>
                </a:solidFill>
              </a:rPr>
              <a:t>    33 Centimeters (902-928 MHz)                                  13 inches  </a:t>
            </a:r>
            <a:endParaRPr lang="en-US" sz="5600" b="1" strike="noStrike" spc="-1" dirty="0" smtClean="0">
              <a:solidFill>
                <a:srgbClr val="00000A"/>
              </a:solidFill>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smtClean="0">
                <a:solidFill>
                  <a:srgbClr val="00000A"/>
                </a:solidFill>
                <a:latin typeface="Arial"/>
              </a:rPr>
              <a:t>    </a:t>
            </a:r>
            <a:r>
              <a:rPr lang="en-US" sz="5600" b="1" strike="noStrike" spc="-1" dirty="0">
                <a:solidFill>
                  <a:srgbClr val="00000A"/>
                </a:solidFill>
                <a:latin typeface="Arial"/>
              </a:rPr>
              <a:t>23 Centimeters (1240-1300 MHz)                                9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smtClean="0">
                <a:solidFill>
                  <a:srgbClr val="00000A"/>
                </a:solidFill>
                <a:latin typeface="Arial"/>
              </a:rPr>
              <a:t>    13 </a:t>
            </a:r>
            <a:r>
              <a:rPr lang="en-US" sz="5600" b="1" strike="noStrike" spc="-1" dirty="0">
                <a:solidFill>
                  <a:srgbClr val="00000A"/>
                </a:solidFill>
                <a:latin typeface="Arial"/>
              </a:rPr>
              <a:t>Centimeters (2300-2310 and 2390-2450 MHz)      5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9 Centimeters  (3300-3500 MHz)                           </a:t>
            </a:r>
            <a:r>
              <a:rPr lang="en-US" sz="5600" b="1" strike="noStrike" spc="-1" dirty="0" smtClean="0">
                <a:solidFill>
                  <a:srgbClr val="00000A"/>
                </a:solidFill>
                <a:latin typeface="Arial"/>
              </a:rPr>
              <a:t>  </a:t>
            </a:r>
            <a:r>
              <a:rPr lang="en-US" sz="5600" b="1" strike="noStrike" spc="-1" dirty="0">
                <a:solidFill>
                  <a:srgbClr val="00000A"/>
                </a:solidFill>
                <a:latin typeface="Arial"/>
              </a:rPr>
              <a:t>3.5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5 Centimeters (5650.0-5925.0 MHz) 	                 </a:t>
            </a:r>
            <a:r>
              <a:rPr lang="en-US" sz="5600" b="1" strike="noStrike" spc="-1" dirty="0" smtClean="0">
                <a:solidFill>
                  <a:srgbClr val="00000A"/>
                </a:solidFill>
                <a:latin typeface="Arial"/>
              </a:rPr>
              <a:t>   </a:t>
            </a:r>
            <a:r>
              <a:rPr lang="en-US" sz="5600" b="1" strike="noStrike" spc="-1" dirty="0">
                <a:solidFill>
                  <a:srgbClr val="00000A"/>
                </a:solidFill>
                <a:latin typeface="Arial"/>
              </a:rPr>
              <a:t>2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3 Centimeters (10000.000-10500.000 MHz )        </a:t>
            </a:r>
            <a:r>
              <a:rPr lang="en-US" sz="5600" b="1" strike="noStrike" spc="-1" dirty="0" smtClean="0">
                <a:solidFill>
                  <a:srgbClr val="00000A"/>
                </a:solidFill>
                <a:latin typeface="Arial"/>
              </a:rPr>
              <a:t>   </a:t>
            </a:r>
            <a:r>
              <a:rPr lang="en-US" sz="5600" b="1" strike="noStrike" spc="-1" dirty="0">
                <a:solidFill>
                  <a:srgbClr val="00000A"/>
                </a:solidFill>
                <a:latin typeface="Arial"/>
              </a:rPr>
              <a:t>1.2  inches</a:t>
            </a:r>
            <a:endParaRPr lang="en-US" sz="5600" b="0" strike="noStrike" spc="-1" dirty="0">
              <a:latin typeface="Arial"/>
            </a:endParaRPr>
          </a:p>
          <a:p>
            <a:pPr>
              <a:lnSpc>
                <a:spcPct val="100000"/>
              </a:lnSpc>
            </a:pPr>
            <a:endParaRPr lang="en-US" sz="6600" b="0" strike="noStrike" spc="-1" dirty="0">
              <a:latin typeface="Arial"/>
            </a:endParaRPr>
          </a:p>
          <a:p>
            <a:pPr>
              <a:lnSpc>
                <a:spcPct val="100000"/>
              </a:lnSpc>
            </a:pPr>
            <a:r>
              <a:rPr lang="en-US" sz="6000" b="1" strike="noStrike" spc="-1" dirty="0">
                <a:solidFill>
                  <a:srgbClr val="00000A"/>
                </a:solidFill>
                <a:latin typeface="Arial"/>
              </a:rPr>
              <a:t>Already </a:t>
            </a:r>
            <a:r>
              <a:rPr lang="en-US" sz="6000" b="1" strike="noStrike" spc="-1" dirty="0" smtClean="0">
                <a:solidFill>
                  <a:srgbClr val="00000A"/>
                </a:solidFill>
                <a:latin typeface="Arial"/>
              </a:rPr>
              <a:t>established </a:t>
            </a:r>
            <a:r>
              <a:rPr lang="en-US" sz="6000" b="1" strike="noStrike" spc="-1" dirty="0">
                <a:solidFill>
                  <a:srgbClr val="00000A"/>
                </a:solidFill>
                <a:latin typeface="Arial"/>
              </a:rPr>
              <a:t>technology </a:t>
            </a:r>
            <a:r>
              <a:rPr lang="en-US" sz="6000" b="1" spc="-1" dirty="0" smtClean="0">
                <a:solidFill>
                  <a:srgbClr val="00000A"/>
                </a:solidFill>
                <a:latin typeface="Arial"/>
              </a:rPr>
              <a:t>allows us to</a:t>
            </a:r>
            <a:r>
              <a:rPr lang="en-US" sz="6000" b="1" strike="noStrike" spc="-1" dirty="0" smtClean="0">
                <a:solidFill>
                  <a:srgbClr val="00000A"/>
                </a:solidFill>
                <a:latin typeface="Arial"/>
              </a:rPr>
              <a:t> </a:t>
            </a:r>
            <a:r>
              <a:rPr lang="en-US" sz="6000" b="1" strike="noStrike" spc="-1" dirty="0">
                <a:solidFill>
                  <a:srgbClr val="00000A"/>
                </a:solidFill>
                <a:latin typeface="Arial"/>
              </a:rPr>
              <a:t>put </a:t>
            </a:r>
            <a:r>
              <a:rPr lang="en-US" sz="6000" b="1" spc="-1" dirty="0" smtClean="0">
                <a:solidFill>
                  <a:srgbClr val="00000A"/>
                </a:solidFill>
                <a:latin typeface="Arial"/>
              </a:rPr>
              <a:t>them to use</a:t>
            </a:r>
            <a:r>
              <a:rPr lang="en-US" sz="6000" b="1" strike="noStrike" spc="-1" dirty="0" smtClean="0">
                <a:solidFill>
                  <a:srgbClr val="00000A"/>
                </a:solidFill>
                <a:latin typeface="Arial"/>
              </a:rPr>
              <a:t> </a:t>
            </a:r>
            <a:r>
              <a:rPr lang="en-US" sz="6000" b="1" strike="noStrike" spc="-1" dirty="0">
                <a:solidFill>
                  <a:srgbClr val="00000A"/>
                </a:solidFill>
                <a:latin typeface="Arial"/>
              </a:rPr>
              <a:t>in novel ways</a:t>
            </a:r>
            <a:endParaRPr lang="en-US" sz="6000" b="0" strike="noStrike" spc="-1" dirty="0">
              <a:latin typeface="Arial"/>
            </a:endParaRPr>
          </a:p>
          <a:p>
            <a:pPr>
              <a:lnSpc>
                <a:spcPct val="100000"/>
              </a:lnSpc>
            </a:pPr>
            <a:endParaRPr lang="en-US" sz="6000" b="0" strike="noStrike" spc="-1" dirty="0">
              <a:latin typeface="Arial"/>
            </a:endParaRPr>
          </a:p>
          <a:p>
            <a:pPr marL="432000" lvl="1" indent="-216000">
              <a:lnSpc>
                <a:spcPct val="100000"/>
              </a:lnSpc>
              <a:spcAft>
                <a:spcPts val="1148"/>
              </a:spcAft>
              <a:buClr>
                <a:srgbClr val="000000"/>
              </a:buClr>
              <a:buSzPct val="45000"/>
              <a:buFont typeface="Wingdings" charset="2"/>
              <a:buChar char=""/>
            </a:pPr>
            <a:r>
              <a:rPr lang="en-US" sz="6000" b="0" strike="noStrike" spc="-1" dirty="0">
                <a:solidFill>
                  <a:srgbClr val="00000A"/>
                </a:solidFill>
                <a:latin typeface="Arial"/>
              </a:rPr>
              <a:t>We have </a:t>
            </a:r>
            <a:r>
              <a:rPr lang="en-US" sz="6000" spc="-1" dirty="0" smtClean="0">
                <a:solidFill>
                  <a:srgbClr val="00000A"/>
                </a:solidFill>
                <a:latin typeface="Arial"/>
              </a:rPr>
              <a:t>these radios </a:t>
            </a:r>
            <a:r>
              <a:rPr lang="en-US" sz="6000" b="0" strike="noStrike" spc="-1" dirty="0" smtClean="0">
                <a:solidFill>
                  <a:srgbClr val="00000A"/>
                </a:solidFill>
                <a:latin typeface="Arial"/>
              </a:rPr>
              <a:t>in </a:t>
            </a:r>
            <a:r>
              <a:rPr lang="en-US" sz="6000" b="0" strike="noStrike" spc="-1" dirty="0">
                <a:solidFill>
                  <a:srgbClr val="00000A"/>
                </a:solidFill>
                <a:latin typeface="Arial"/>
              </a:rPr>
              <a:t>our homes now </a:t>
            </a:r>
            <a:r>
              <a:rPr lang="en-US" sz="6000" spc="-1" dirty="0" smtClean="0">
                <a:solidFill>
                  <a:srgbClr val="00000A"/>
                </a:solidFill>
                <a:latin typeface="Arial"/>
              </a:rPr>
              <a:t>in</a:t>
            </a:r>
            <a:r>
              <a:rPr lang="en-US" sz="6000" b="0" strike="noStrike" spc="-1" dirty="0" smtClean="0">
                <a:solidFill>
                  <a:srgbClr val="00000A"/>
                </a:solidFill>
                <a:latin typeface="Arial"/>
              </a:rPr>
              <a:t> </a:t>
            </a:r>
            <a:r>
              <a:rPr lang="en-US" sz="6000" b="0" strike="noStrike" spc="-1" dirty="0">
                <a:solidFill>
                  <a:srgbClr val="00000A"/>
                </a:solidFill>
                <a:latin typeface="Arial"/>
              </a:rPr>
              <a:t>low cost </a:t>
            </a:r>
            <a:r>
              <a:rPr lang="en-US" sz="6000" b="0" strike="noStrike" spc="-1" dirty="0" err="1">
                <a:solidFill>
                  <a:srgbClr val="00000A"/>
                </a:solidFill>
                <a:latin typeface="Arial"/>
              </a:rPr>
              <a:t>WiFi</a:t>
            </a:r>
            <a:r>
              <a:rPr lang="en-US" sz="6000" b="0" strike="noStrike" spc="-1" dirty="0">
                <a:solidFill>
                  <a:srgbClr val="00000A"/>
                </a:solidFill>
                <a:latin typeface="Arial"/>
              </a:rPr>
              <a:t> routers at 2.4 </a:t>
            </a:r>
            <a:r>
              <a:rPr lang="en-US" sz="6000" b="0" strike="noStrike" spc="-1" dirty="0" smtClean="0">
                <a:solidFill>
                  <a:srgbClr val="00000A"/>
                </a:solidFill>
                <a:latin typeface="Arial"/>
              </a:rPr>
              <a:t>and 5 </a:t>
            </a:r>
            <a:r>
              <a:rPr lang="en-US" sz="6000" b="0" strike="noStrike" spc="-1" dirty="0">
                <a:solidFill>
                  <a:srgbClr val="00000A"/>
                </a:solidFill>
                <a:latin typeface="Arial"/>
              </a:rPr>
              <a:t>GHz. </a:t>
            </a:r>
            <a:endParaRPr lang="en-US" sz="6000" spc="-1" dirty="0">
              <a:latin typeface="Arial"/>
            </a:endParaRPr>
          </a:p>
          <a:p>
            <a:pPr marL="432000" lvl="1" indent="-216000">
              <a:lnSpc>
                <a:spcPct val="100000"/>
              </a:lnSpc>
              <a:spcAft>
                <a:spcPts val="1148"/>
              </a:spcAft>
              <a:buClr>
                <a:srgbClr val="000000"/>
              </a:buClr>
              <a:buSzPct val="45000"/>
              <a:buFont typeface="Wingdings" charset="2"/>
              <a:buChar char=""/>
            </a:pPr>
            <a:r>
              <a:rPr lang="en-US" sz="6000" b="0" strike="noStrike" spc="-1" dirty="0" err="1" smtClean="0">
                <a:solidFill>
                  <a:srgbClr val="00000A"/>
                </a:solidFill>
                <a:latin typeface="Arial"/>
              </a:rPr>
              <a:t>WiFi</a:t>
            </a:r>
            <a:r>
              <a:rPr lang="en-US" sz="6000" b="0" strike="noStrike" spc="-1" dirty="0" smtClean="0">
                <a:solidFill>
                  <a:srgbClr val="00000A"/>
                </a:solidFill>
                <a:latin typeface="Arial"/>
              </a:rPr>
              <a:t> </a:t>
            </a:r>
            <a:r>
              <a:rPr lang="en-US" sz="6000" b="0" strike="noStrike" spc="-1" dirty="0">
                <a:solidFill>
                  <a:srgbClr val="00000A"/>
                </a:solidFill>
                <a:latin typeface="Arial"/>
              </a:rPr>
              <a:t>frequencies can reuse the many </a:t>
            </a:r>
            <a:r>
              <a:rPr lang="en-US" sz="6000" b="0" i="1" strike="noStrike" spc="-1" dirty="0">
                <a:solidFill>
                  <a:srgbClr val="00000A"/>
                </a:solidFill>
                <a:latin typeface="Arial"/>
              </a:rPr>
              <a:t>AREDN</a:t>
            </a:r>
            <a:r>
              <a:rPr lang="en-US" sz="6000" b="0" strike="noStrike" spc="-1" dirty="0">
                <a:solidFill>
                  <a:srgbClr val="00000A"/>
                </a:solidFill>
                <a:latin typeface="Arial"/>
              </a:rPr>
              <a:t>™ </a:t>
            </a:r>
            <a:r>
              <a:rPr lang="en-US" sz="6000" b="0" strike="noStrike" spc="-1" dirty="0" smtClean="0">
                <a:solidFill>
                  <a:srgbClr val="00000A"/>
                </a:solidFill>
                <a:latin typeface="Arial"/>
              </a:rPr>
              <a:t>equipment </a:t>
            </a:r>
            <a:r>
              <a:rPr lang="en-US" sz="6000" b="0" strike="noStrike" spc="-1" dirty="0">
                <a:solidFill>
                  <a:srgbClr val="00000A"/>
                </a:solidFill>
                <a:latin typeface="Arial"/>
              </a:rPr>
              <a:t>solutions</a:t>
            </a:r>
            <a:endParaRPr lang="en-US" sz="6000" b="0" strike="noStrike" spc="-1" dirty="0">
              <a:latin typeface="Arial"/>
            </a:endParaRPr>
          </a:p>
          <a:p>
            <a:pPr>
              <a:lnSpc>
                <a:spcPct val="100000"/>
              </a:lnSpc>
              <a:spcAft>
                <a:spcPts val="1148"/>
              </a:spcAft>
            </a:pPr>
            <a:r>
              <a:rPr lang="en-US" sz="6000" b="1" i="1" strike="noStrike" spc="-1" dirty="0" smtClean="0">
                <a:solidFill>
                  <a:srgbClr val="CE181E"/>
                </a:solidFill>
                <a:latin typeface="Arial"/>
              </a:rPr>
              <a:t>USE </a:t>
            </a:r>
            <a:r>
              <a:rPr lang="en-US" sz="6000" b="1" i="1" strike="noStrike" spc="-1" dirty="0">
                <a:solidFill>
                  <a:srgbClr val="CE181E"/>
                </a:solidFill>
                <a:latin typeface="Arial"/>
              </a:rPr>
              <a:t>IT OR LOSE IT   - </a:t>
            </a:r>
            <a:r>
              <a:rPr lang="en-US" sz="6000" b="1" i="1" strike="noStrike" spc="-1" dirty="0" smtClean="0">
                <a:solidFill>
                  <a:srgbClr val="CE181E"/>
                </a:solidFill>
                <a:latin typeface="Arial"/>
              </a:rPr>
              <a:t>continuing </a:t>
            </a:r>
            <a:r>
              <a:rPr lang="en-US" sz="6000" b="1" i="1" strike="noStrike" spc="-1" dirty="0">
                <a:solidFill>
                  <a:srgbClr val="CE181E"/>
                </a:solidFill>
                <a:latin typeface="Arial"/>
              </a:rPr>
              <a:t>pressure on the FCC to reallocate spectrum</a:t>
            </a:r>
            <a:r>
              <a:rPr lang="en-US" sz="6000" b="0" strike="noStrike" spc="-1" dirty="0">
                <a:solidFill>
                  <a:srgbClr val="CE181E"/>
                </a:solidFill>
                <a:latin typeface="Arial"/>
              </a:rPr>
              <a:t>   </a:t>
            </a:r>
            <a:endParaRPr lang="en-US" sz="6000" b="0" strike="noStrike" spc="-1" dirty="0">
              <a:latin typeface="Arial"/>
            </a:endParaRPr>
          </a:p>
          <a:p>
            <a:pPr marL="432000" indent="-323640">
              <a:lnSpc>
                <a:spcPct val="100000"/>
              </a:lnSpc>
              <a:spcAft>
                <a:spcPts val="1148"/>
              </a:spcAft>
              <a:buClr>
                <a:srgbClr val="000000"/>
              </a:buClr>
              <a:buSzPct val="45000"/>
              <a:buFont typeface="Wingdings" charset="2"/>
              <a:buChar char=""/>
            </a:pPr>
            <a:endParaRPr lang="en-US" sz="6000" b="0" strike="noStrike" spc="-1" dirty="0">
              <a:latin typeface="Arial"/>
            </a:endParaRPr>
          </a:p>
          <a:p>
            <a:pPr>
              <a:lnSpc>
                <a:spcPct val="100000"/>
              </a:lnSpc>
              <a:spcAft>
                <a:spcPts val="1148"/>
              </a:spcAft>
            </a:pPr>
            <a:r>
              <a:rPr lang="en-US" sz="2600" b="0" strike="noStrike" spc="-1" dirty="0">
                <a:solidFill>
                  <a:srgbClr val="00000A"/>
                </a:solidFill>
                <a:latin typeface="Arial"/>
              </a:rPr>
              <a:t> </a:t>
            </a:r>
            <a:endParaRPr lang="en-US" sz="2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a:solidFill>
                  <a:srgbClr val="FFFFFF"/>
                </a:solidFill>
                <a:latin typeface="Arial"/>
              </a:rPr>
              <a:t>CONCEPTS</a:t>
            </a:r>
            <a:endParaRPr lang="en-US" sz="3570" b="0" strike="noStrike" spc="-1" dirty="0">
              <a:latin typeface="Arial"/>
            </a:endParaRPr>
          </a:p>
        </p:txBody>
      </p:sp>
      <p:sp>
        <p:nvSpPr>
          <p:cNvPr id="85" name="CustomShape 2"/>
          <p:cNvSpPr/>
          <p:nvPr/>
        </p:nvSpPr>
        <p:spPr>
          <a:xfrm>
            <a:off x="504000" y="1367999"/>
            <a:ext cx="9071640" cy="4134276"/>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endParaRPr lang="en-US" b="0" strike="noStrike" spc="-1" dirty="0">
              <a:latin typeface="Arial"/>
            </a:endParaRPr>
          </a:p>
          <a:p>
            <a:pPr marL="432000" indent="-323640">
              <a:lnSpc>
                <a:spcPct val="100000"/>
              </a:lnSpc>
              <a:spcAft>
                <a:spcPts val="1148"/>
              </a:spcAft>
              <a:buClr>
                <a:srgbClr val="000000"/>
              </a:buClr>
              <a:buSzPct val="45000"/>
              <a:buFont typeface="Wingdings" charset="2"/>
              <a:buChar char=""/>
            </a:pPr>
            <a:r>
              <a:rPr lang="en-US" b="0" strike="noStrike" spc="-1" dirty="0">
                <a:latin typeface="Arial"/>
              </a:rPr>
              <a:t>NCRC </a:t>
            </a:r>
            <a:r>
              <a:rPr lang="en-US" b="0" strike="noStrike" spc="-1" dirty="0" smtClean="0">
                <a:latin typeface="Arial"/>
              </a:rPr>
              <a:t>will </a:t>
            </a:r>
            <a:r>
              <a:rPr lang="en-US" b="0" strike="noStrike" spc="-1" dirty="0">
                <a:latin typeface="Arial"/>
              </a:rPr>
              <a:t>plan and own </a:t>
            </a:r>
            <a:r>
              <a:rPr lang="en-US" spc="-1" dirty="0" smtClean="0">
                <a:latin typeface="Arial"/>
              </a:rPr>
              <a:t>an</a:t>
            </a:r>
            <a:r>
              <a:rPr lang="en-US" b="0" strike="noStrike" spc="-1" dirty="0" smtClean="0">
                <a:latin typeface="Arial"/>
              </a:rPr>
              <a:t> </a:t>
            </a:r>
            <a:r>
              <a:rPr lang="en-US" b="0" strike="noStrike" spc="-1" dirty="0">
                <a:latin typeface="Arial"/>
              </a:rPr>
              <a:t>array of </a:t>
            </a:r>
            <a:r>
              <a:rPr lang="en-US" b="0" strike="noStrike" spc="-1" dirty="0" smtClean="0">
                <a:latin typeface="Arial"/>
              </a:rPr>
              <a:t>local </a:t>
            </a:r>
            <a:r>
              <a:rPr lang="en-US" spc="-1" dirty="0" smtClean="0">
                <a:latin typeface="Arial"/>
              </a:rPr>
              <a:t>mesh nodes</a:t>
            </a:r>
            <a:r>
              <a:rPr lang="en-US" b="0" strike="noStrike" spc="-1" dirty="0" smtClean="0">
                <a:latin typeface="Arial"/>
              </a:rPr>
              <a:t> </a:t>
            </a:r>
            <a:r>
              <a:rPr lang="en-US" b="0" strike="noStrike" spc="-1" dirty="0">
                <a:latin typeface="Arial"/>
              </a:rPr>
              <a:t>and encourage attachment by </a:t>
            </a:r>
            <a:r>
              <a:rPr lang="en-US" b="0" strike="noStrike" spc="-1" dirty="0" smtClean="0">
                <a:latin typeface="Arial"/>
              </a:rPr>
              <a:t>Hams with an entry level Technician and higher class licenses.</a:t>
            </a:r>
            <a:endParaRPr lang="en-US" b="0" strike="noStrike" spc="-1" dirty="0">
              <a:latin typeface="Arial"/>
            </a:endParaRPr>
          </a:p>
          <a:p>
            <a:pPr marL="432000" indent="-323640">
              <a:lnSpc>
                <a:spcPct val="100000"/>
              </a:lnSpc>
              <a:spcAft>
                <a:spcPts val="1148"/>
              </a:spcAft>
              <a:buClr>
                <a:srgbClr val="000000"/>
              </a:buClr>
              <a:buSzPct val="45000"/>
              <a:buFont typeface="Wingdings" charset="2"/>
              <a:buChar char=""/>
            </a:pPr>
            <a:r>
              <a:rPr lang="en-US" b="0" strike="noStrike" spc="-1" dirty="0">
                <a:latin typeface="Arial"/>
              </a:rPr>
              <a:t>Traffic </a:t>
            </a:r>
            <a:r>
              <a:rPr lang="en-US" spc="-1" dirty="0" smtClean="0">
                <a:latin typeface="Arial"/>
              </a:rPr>
              <a:t>will</a:t>
            </a:r>
            <a:r>
              <a:rPr lang="en-US" b="0" strike="noStrike" spc="-1" dirty="0" smtClean="0">
                <a:latin typeface="Arial"/>
              </a:rPr>
              <a:t> </a:t>
            </a:r>
            <a:r>
              <a:rPr lang="en-US" b="0" strike="noStrike" spc="-1" dirty="0">
                <a:latin typeface="Arial"/>
              </a:rPr>
              <a:t>be </a:t>
            </a:r>
            <a:r>
              <a:rPr lang="en-US" b="0" strike="noStrike" spc="-1" dirty="0" smtClean="0">
                <a:latin typeface="Arial"/>
              </a:rPr>
              <a:t>open </a:t>
            </a:r>
            <a:r>
              <a:rPr lang="en-US" b="0" strike="noStrike" spc="-1" dirty="0">
                <a:latin typeface="Arial"/>
              </a:rPr>
              <a:t>using published protocols and not </a:t>
            </a:r>
            <a:r>
              <a:rPr lang="en-US" b="0" strike="noStrike" spc="-1" dirty="0" smtClean="0">
                <a:latin typeface="Arial"/>
              </a:rPr>
              <a:t>encrypted except in emergencies.</a:t>
            </a:r>
            <a:endParaRPr lang="en-US" b="0" strike="noStrike" spc="-1" dirty="0">
              <a:latin typeface="Arial"/>
            </a:endParaRPr>
          </a:p>
          <a:p>
            <a:pPr marL="432000" indent="-323640">
              <a:lnSpc>
                <a:spcPct val="100000"/>
              </a:lnSpc>
              <a:spcAft>
                <a:spcPts val="1148"/>
              </a:spcAft>
              <a:buClr>
                <a:srgbClr val="000000"/>
              </a:buClr>
              <a:buSzPct val="45000"/>
              <a:buFont typeface="Wingdings" charset="2"/>
              <a:buChar char=""/>
            </a:pPr>
            <a:r>
              <a:rPr lang="en-US" b="0" strike="noStrike" spc="-1" dirty="0">
                <a:latin typeface="Arial"/>
              </a:rPr>
              <a:t>TLS and other encryption protocols </a:t>
            </a:r>
            <a:r>
              <a:rPr lang="en-US" spc="-1" dirty="0" smtClean="0">
                <a:latin typeface="Arial"/>
              </a:rPr>
              <a:t>will be</a:t>
            </a:r>
            <a:r>
              <a:rPr lang="en-US" b="0" strike="noStrike" spc="-1" dirty="0" smtClean="0">
                <a:latin typeface="Arial"/>
              </a:rPr>
              <a:t> </a:t>
            </a:r>
            <a:r>
              <a:rPr lang="en-US" b="0" strike="noStrike" spc="-1" dirty="0">
                <a:latin typeface="Arial"/>
              </a:rPr>
              <a:t>monitored and blocked in normal use.    </a:t>
            </a:r>
          </a:p>
          <a:p>
            <a:pPr marL="864000" lvl="1" indent="-323640">
              <a:lnSpc>
                <a:spcPct val="100000"/>
              </a:lnSpc>
              <a:spcAft>
                <a:spcPts val="918"/>
              </a:spcAft>
              <a:buClr>
                <a:srgbClr val="000000"/>
              </a:buClr>
              <a:buSzPct val="75000"/>
              <a:buFont typeface="Symbol"/>
              <a:buChar char=""/>
            </a:pPr>
            <a:r>
              <a:rPr lang="en-US" b="0" strike="noStrike" spc="-1" dirty="0">
                <a:latin typeface="Arial"/>
              </a:rPr>
              <a:t>This </a:t>
            </a:r>
            <a:r>
              <a:rPr lang="en-US" spc="-1" dirty="0" smtClean="0">
                <a:latin typeface="Arial"/>
              </a:rPr>
              <a:t>makes </a:t>
            </a:r>
            <a:r>
              <a:rPr lang="en-US" b="1" i="1" spc="-1" dirty="0">
                <a:latin typeface="inherit"/>
                <a:ea typeface="Droid Sans Fallback"/>
              </a:rPr>
              <a:t>ÄRTEN</a:t>
            </a:r>
            <a:r>
              <a:rPr lang="en-US" b="0" strike="noStrike" spc="-1" dirty="0" smtClean="0">
                <a:latin typeface="Arial"/>
              </a:rPr>
              <a:t> </a:t>
            </a:r>
            <a:r>
              <a:rPr lang="en-US" b="0" strike="noStrike" spc="-1" dirty="0">
                <a:latin typeface="Arial"/>
              </a:rPr>
              <a:t>an experiment in </a:t>
            </a:r>
            <a:r>
              <a:rPr lang="en-US" b="1" strike="noStrike" spc="-1" dirty="0">
                <a:latin typeface="Arial"/>
              </a:rPr>
              <a:t>cybersecurity.</a:t>
            </a:r>
            <a:r>
              <a:rPr lang="en-US" b="0" strike="noStrike" spc="-1" dirty="0">
                <a:latin typeface="Arial"/>
              </a:rPr>
              <a:t> </a:t>
            </a:r>
          </a:p>
          <a:p>
            <a:pPr marL="432000" indent="-323640">
              <a:lnSpc>
                <a:spcPct val="100000"/>
              </a:lnSpc>
              <a:spcAft>
                <a:spcPts val="1148"/>
              </a:spcAft>
              <a:buClr>
                <a:srgbClr val="000000"/>
              </a:buClr>
              <a:buSzPct val="45000"/>
              <a:buFont typeface="Wingdings" charset="2"/>
              <a:buChar char=""/>
            </a:pPr>
            <a:r>
              <a:rPr lang="en-US" b="0" strike="noStrike" spc="-1" dirty="0" smtClean="0">
                <a:latin typeface="Arial"/>
              </a:rPr>
              <a:t>Internet connections </a:t>
            </a:r>
            <a:r>
              <a:rPr lang="en-US" b="0" strike="noStrike" spc="-1" dirty="0">
                <a:latin typeface="Arial"/>
              </a:rPr>
              <a:t>are allowed but </a:t>
            </a:r>
            <a:r>
              <a:rPr lang="en-US" b="0" strike="noStrike" spc="-1" dirty="0" smtClean="0">
                <a:latin typeface="Arial"/>
              </a:rPr>
              <a:t>traffic </a:t>
            </a:r>
            <a:r>
              <a:rPr lang="en-US" b="0" strike="noStrike" spc="-1" dirty="0">
                <a:latin typeface="Arial"/>
              </a:rPr>
              <a:t>will be </a:t>
            </a:r>
            <a:r>
              <a:rPr lang="en-US" spc="-1" dirty="0" smtClean="0">
                <a:latin typeface="Arial"/>
              </a:rPr>
              <a:t>monitor</a:t>
            </a:r>
            <a:r>
              <a:rPr lang="en-US" b="0" strike="noStrike" spc="-1" dirty="0" smtClean="0">
                <a:latin typeface="Arial"/>
              </a:rPr>
              <a:t>ed </a:t>
            </a:r>
            <a:r>
              <a:rPr lang="en-US" b="0" strike="noStrike" spc="-1" dirty="0">
                <a:latin typeface="Arial"/>
              </a:rPr>
              <a:t>to avoid commercial </a:t>
            </a:r>
            <a:r>
              <a:rPr lang="en-US" b="0" strike="noStrike" spc="-1" dirty="0" smtClean="0">
                <a:latin typeface="Arial"/>
              </a:rPr>
              <a:t>use.</a:t>
            </a:r>
          </a:p>
          <a:p>
            <a:pPr marL="432000" indent="-323640">
              <a:lnSpc>
                <a:spcPct val="100000"/>
              </a:lnSpc>
              <a:spcAft>
                <a:spcPts val="1148"/>
              </a:spcAft>
              <a:buClr>
                <a:srgbClr val="000000"/>
              </a:buClr>
              <a:buSzPct val="45000"/>
              <a:buFont typeface="Wingdings" charset="2"/>
              <a:buChar char=""/>
            </a:pPr>
            <a:r>
              <a:rPr lang="en-US" sz="1900" b="0" strike="noStrike" spc="-1" dirty="0" smtClean="0">
                <a:latin typeface="Arial"/>
              </a:rPr>
              <a:t>Low Cost </a:t>
            </a:r>
            <a:r>
              <a:rPr lang="en-US" sz="1900" b="0" strike="noStrike" spc="-1" dirty="0">
                <a:latin typeface="Arial"/>
              </a:rPr>
              <a:t>for personal </a:t>
            </a:r>
            <a:r>
              <a:rPr lang="en-US" sz="1900" b="0" strike="noStrike" spc="-1" dirty="0" smtClean="0">
                <a:latin typeface="Arial"/>
              </a:rPr>
              <a:t>equipment will encourage youth access</a:t>
            </a:r>
          </a:p>
          <a:p>
            <a:pPr marL="889200" lvl="1" indent="-323640">
              <a:spcAft>
                <a:spcPts val="1148"/>
              </a:spcAft>
              <a:buClr>
                <a:srgbClr val="000000"/>
              </a:buClr>
              <a:buSzPct val="45000"/>
              <a:buFont typeface="Wingdings" charset="2"/>
              <a:buChar char=""/>
            </a:pPr>
            <a:r>
              <a:rPr lang="en-US" sz="1700" b="0" strike="noStrike" spc="-1" dirty="0" smtClean="0">
                <a:latin typeface="Arial"/>
              </a:rPr>
              <a:t>Many </a:t>
            </a:r>
            <a:r>
              <a:rPr lang="en-US" sz="1700" b="0" strike="noStrike" spc="-1" dirty="0">
                <a:latin typeface="Arial"/>
              </a:rPr>
              <a:t>of the components are available for less </a:t>
            </a:r>
            <a:r>
              <a:rPr lang="en-US" sz="1700" b="0" strike="noStrike" spc="-1" dirty="0" smtClean="0">
                <a:latin typeface="Arial"/>
              </a:rPr>
              <a:t>than $50 and a station </a:t>
            </a:r>
            <a:r>
              <a:rPr lang="en-US" sz="1700" spc="-1" dirty="0" smtClean="0">
                <a:latin typeface="Arial"/>
              </a:rPr>
              <a:t>can be &lt;</a:t>
            </a:r>
            <a:r>
              <a:rPr lang="en-US" sz="1700" b="0" strike="noStrike" spc="-1" dirty="0" smtClean="0">
                <a:latin typeface="Arial"/>
              </a:rPr>
              <a:t>$</a:t>
            </a:r>
            <a:r>
              <a:rPr lang="en-US" sz="1700" b="0" strike="noStrike" spc="-1" dirty="0">
                <a:latin typeface="Arial"/>
              </a:rPr>
              <a:t>100.  </a:t>
            </a:r>
          </a:p>
          <a:p>
            <a:pPr marL="889200" lvl="1" indent="-323640">
              <a:spcAft>
                <a:spcPts val="1148"/>
              </a:spcAft>
              <a:buClr>
                <a:srgbClr val="000000"/>
              </a:buClr>
              <a:buSzPct val="45000"/>
              <a:buFont typeface="Wingdings" charset="2"/>
              <a:buChar char=""/>
            </a:pPr>
            <a:r>
              <a:rPr lang="en-US" sz="1700" spc="-1" dirty="0" smtClean="0">
                <a:latin typeface="Arial"/>
              </a:rPr>
              <a:t>Most</a:t>
            </a:r>
            <a:r>
              <a:rPr lang="en-US" sz="1700" b="0" strike="noStrike" spc="-1" dirty="0" smtClean="0">
                <a:latin typeface="Arial"/>
              </a:rPr>
              <a:t> </a:t>
            </a:r>
            <a:r>
              <a:rPr lang="en-US" sz="1700" b="0" strike="noStrike" spc="-1" dirty="0">
                <a:latin typeface="Arial"/>
              </a:rPr>
              <a:t>of this can be done with reprogrammed </a:t>
            </a:r>
            <a:r>
              <a:rPr lang="en-US" sz="1700" b="0" strike="noStrike" spc="-1" dirty="0" err="1">
                <a:latin typeface="Arial"/>
              </a:rPr>
              <a:t>WiFi</a:t>
            </a:r>
            <a:r>
              <a:rPr lang="en-US" sz="1700" b="0" strike="noStrike" spc="-1" dirty="0">
                <a:latin typeface="Arial"/>
              </a:rPr>
              <a:t> routers and home brew antennas,   </a:t>
            </a:r>
          </a:p>
          <a:p>
            <a:pPr marL="889200" lvl="1" indent="-323640">
              <a:spcAft>
                <a:spcPts val="1148"/>
              </a:spcAft>
              <a:buClr>
                <a:srgbClr val="000000"/>
              </a:buClr>
              <a:buSzPct val="45000"/>
              <a:buFont typeface="Wingdings" charset="2"/>
              <a:buChar char=""/>
            </a:pPr>
            <a:r>
              <a:rPr lang="en-US" sz="1700" b="0" strike="noStrike" spc="-1" dirty="0">
                <a:latin typeface="Arial"/>
              </a:rPr>
              <a:t>The size of cm </a:t>
            </a:r>
            <a:r>
              <a:rPr lang="en-US" sz="1700" b="0" strike="noStrike" spc="-1" dirty="0" smtClean="0">
                <a:latin typeface="Arial"/>
              </a:rPr>
              <a:t>band </a:t>
            </a:r>
            <a:r>
              <a:rPr lang="en-US" sz="1700" b="0" strike="noStrike" spc="-1" dirty="0">
                <a:latin typeface="Arial"/>
              </a:rPr>
              <a:t>antennas make 3D printing them a </a:t>
            </a:r>
            <a:r>
              <a:rPr lang="en-US" sz="1700" b="0" strike="noStrike" spc="-1" dirty="0" smtClean="0">
                <a:latin typeface="Arial"/>
              </a:rPr>
              <a:t>reality.</a:t>
            </a:r>
          </a:p>
          <a:p>
            <a:pPr marL="432000" indent="-323640">
              <a:spcAft>
                <a:spcPts val="1148"/>
              </a:spcAft>
              <a:buClr>
                <a:srgbClr val="000000"/>
              </a:buClr>
              <a:buSzPct val="45000"/>
              <a:buFont typeface="Wingdings" charset="2"/>
              <a:buChar char=""/>
            </a:pPr>
            <a:r>
              <a:rPr lang="en-US" sz="1900" spc="-1" dirty="0" smtClean="0">
                <a:latin typeface="Arial"/>
              </a:rPr>
              <a:t>Make the learning material (</a:t>
            </a:r>
            <a:r>
              <a:rPr lang="en-US" sz="1900" spc="-1" dirty="0" err="1" smtClean="0">
                <a:latin typeface="Arial"/>
              </a:rPr>
              <a:t>youtubes</a:t>
            </a:r>
            <a:r>
              <a:rPr lang="en-US" sz="1900" spc="-1" dirty="0" smtClean="0">
                <a:latin typeface="Arial"/>
              </a:rPr>
              <a:t> and online documents) available for all.</a:t>
            </a:r>
            <a:endParaRPr lang="en-US" sz="19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2400" kern="1200" spc="-1" dirty="0">
                <a:solidFill>
                  <a:srgbClr val="FFFFFF"/>
                </a:solidFill>
                <a:latin typeface="Arial"/>
                <a:ea typeface="+mn-ea"/>
                <a:cs typeface="+mn-cs"/>
              </a:rPr>
              <a:t>AN EXAMPLE NODE OPERATED AT 3 MILES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307" r="5625"/>
          <a:stretch/>
        </p:blipFill>
        <p:spPr>
          <a:xfrm>
            <a:off x="1230312" y="1513666"/>
            <a:ext cx="3840480" cy="3657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968" r="12247"/>
          <a:stretch/>
        </p:blipFill>
        <p:spPr>
          <a:xfrm>
            <a:off x="4872672" y="1521703"/>
            <a:ext cx="3749040" cy="3649563"/>
          </a:xfrm>
          <a:prstGeom prst="rect">
            <a:avLst/>
          </a:prstGeom>
        </p:spPr>
      </p:pic>
      <p:sp>
        <p:nvSpPr>
          <p:cNvPr id="7" name="Rectangle 6"/>
          <p:cNvSpPr/>
          <p:nvPr/>
        </p:nvSpPr>
        <p:spPr>
          <a:xfrm>
            <a:off x="2601912" y="1513665"/>
            <a:ext cx="2468880" cy="215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&lt; Yagi-</a:t>
            </a:r>
            <a:r>
              <a:rPr lang="en-US" dirty="0" err="1" smtClean="0">
                <a:solidFill>
                  <a:schemeClr val="tx1"/>
                </a:solidFill>
              </a:rPr>
              <a:t>Uda</a:t>
            </a:r>
            <a:r>
              <a:rPr lang="en-US" dirty="0" smtClean="0">
                <a:solidFill>
                  <a:schemeClr val="tx1"/>
                </a:solidFill>
              </a:rPr>
              <a:t> side</a:t>
            </a:r>
          </a:p>
          <a:p>
            <a:pPr algn="ctr"/>
            <a:endParaRPr lang="en-US" dirty="0" smtClean="0">
              <a:solidFill>
                <a:schemeClr val="tx1"/>
              </a:solidFill>
            </a:endParaRPr>
          </a:p>
          <a:p>
            <a:pPr algn="ctr"/>
            <a:r>
              <a:rPr lang="en-US" dirty="0" smtClean="0">
                <a:solidFill>
                  <a:schemeClr val="tx1"/>
                </a:solidFill>
              </a:rPr>
              <a:t>Router/Radio(white) &gt;  </a:t>
            </a:r>
          </a:p>
          <a:p>
            <a:pPr algn="ctr"/>
            <a:r>
              <a:rPr lang="en-US" dirty="0" smtClean="0">
                <a:solidFill>
                  <a:schemeClr val="tx1"/>
                </a:solidFill>
              </a:rPr>
              <a:t>4 W Amp (black)</a:t>
            </a:r>
          </a:p>
          <a:p>
            <a:pPr algn="ctr"/>
            <a:endParaRPr lang="en-US" dirty="0" smtClean="0">
              <a:solidFill>
                <a:schemeClr val="tx1"/>
              </a:solidFill>
            </a:endParaRPr>
          </a:p>
          <a:p>
            <a:pPr algn="ctr"/>
            <a:r>
              <a:rPr lang="en-US" dirty="0" smtClean="0">
                <a:solidFill>
                  <a:schemeClr val="tx1"/>
                </a:solidFill>
              </a:rPr>
              <a:t>Control Web page from the router</a:t>
            </a:r>
          </a:p>
          <a:p>
            <a:pPr algn="ctr"/>
            <a:r>
              <a:rPr lang="en-US" dirty="0" smtClean="0">
                <a:solidFill>
                  <a:schemeClr val="tx1"/>
                </a:solidFill>
                <a:sym typeface="Wingdings"/>
              </a:rPr>
              <a:t></a:t>
            </a:r>
            <a:endParaRPr lang="en-US" dirty="0">
              <a:solidFill>
                <a:schemeClr val="tx1"/>
              </a:solidFill>
            </a:endParaRPr>
          </a:p>
        </p:txBody>
      </p:sp>
      <p:sp>
        <p:nvSpPr>
          <p:cNvPr id="8" name="Rectangle 7"/>
          <p:cNvSpPr/>
          <p:nvPr/>
        </p:nvSpPr>
        <p:spPr>
          <a:xfrm>
            <a:off x="6716712" y="1387475"/>
            <a:ext cx="262128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Equipment:</a:t>
            </a:r>
          </a:p>
          <a:p>
            <a:pPr algn="ctr"/>
            <a:endParaRPr lang="en-US" dirty="0" smtClean="0">
              <a:solidFill>
                <a:schemeClr val="tx1"/>
              </a:solidFill>
            </a:endParaRPr>
          </a:p>
          <a:p>
            <a:pPr algn="ctr"/>
            <a:r>
              <a:rPr lang="en-US" dirty="0" smtClean="0">
                <a:solidFill>
                  <a:schemeClr val="tx1"/>
                </a:solidFill>
              </a:rPr>
              <a:t>Approx. $70</a:t>
            </a:r>
          </a:p>
          <a:p>
            <a:pPr algn="ctr"/>
            <a:r>
              <a:rPr lang="en-US" dirty="0" smtClean="0">
                <a:solidFill>
                  <a:schemeClr val="tx1"/>
                </a:solidFill>
              </a:rPr>
              <a:t>Plus a computer (Raspberry PI is </a:t>
            </a:r>
          </a:p>
          <a:p>
            <a:pPr algn="ctr"/>
            <a:r>
              <a:rPr lang="en-US" dirty="0" smtClean="0">
                <a:solidFill>
                  <a:schemeClr val="tx1"/>
                </a:solidFill>
              </a:rPr>
              <a:t>adequate) </a:t>
            </a:r>
            <a:endParaRPr lang="en-US" dirty="0">
              <a:solidFill>
                <a:schemeClr val="tx1"/>
              </a:solidFill>
            </a:endParaRPr>
          </a:p>
        </p:txBody>
      </p:sp>
      <p:sp>
        <p:nvSpPr>
          <p:cNvPr id="9" name="Rectangle 8"/>
          <p:cNvSpPr/>
          <p:nvPr/>
        </p:nvSpPr>
        <p:spPr>
          <a:xfrm>
            <a:off x="468312" y="3011456"/>
            <a:ext cx="1234440" cy="215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57432" y="3063874"/>
            <a:ext cx="563880" cy="210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070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smtClean="0">
                <a:solidFill>
                  <a:srgbClr val="FFFFFF"/>
                </a:solidFill>
                <a:latin typeface="Arial"/>
              </a:rPr>
              <a:t>Current </a:t>
            </a:r>
            <a:r>
              <a:rPr lang="en-US" sz="3570" strike="noStrike" spc="-1" dirty="0" smtClean="0">
                <a:solidFill>
                  <a:srgbClr val="FFFFFF"/>
                </a:solidFill>
                <a:latin typeface="Arial"/>
              </a:rPr>
              <a:t>2023 Initiatives</a:t>
            </a:r>
            <a:endParaRPr lang="en-US" sz="3570" strike="noStrike" spc="-1" dirty="0">
              <a:latin typeface="Arial"/>
            </a:endParaRPr>
          </a:p>
        </p:txBody>
      </p:sp>
      <p:sp>
        <p:nvSpPr>
          <p:cNvPr id="87" name="CustomShape 2"/>
          <p:cNvSpPr/>
          <p:nvPr/>
        </p:nvSpPr>
        <p:spPr>
          <a:xfrm>
            <a:off x="315912" y="1235074"/>
            <a:ext cx="9232008" cy="434340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endParaRPr lang="en-US" sz="1400" b="1" strike="noStrike" spc="-1" dirty="0">
              <a:latin typeface="+mj-lt"/>
            </a:endParaRP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Access to a quality 6GHz VNA and training for RF component and antenna calibration  </a:t>
            </a:r>
            <a:endParaRPr lang="en-US" sz="1600" b="1"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a:latin typeface="+mj-lt"/>
              </a:rPr>
              <a:t>Workforce </a:t>
            </a:r>
            <a:r>
              <a:rPr lang="en-US" sz="1400" b="0" strike="noStrike" spc="-1" dirty="0" smtClean="0">
                <a:latin typeface="+mj-lt"/>
              </a:rPr>
              <a:t>training for </a:t>
            </a:r>
            <a:r>
              <a:rPr lang="en-US" sz="1400" spc="-1" dirty="0" smtClean="0">
                <a:latin typeface="+mj-lt"/>
              </a:rPr>
              <a:t>RF/ wireless / </a:t>
            </a:r>
            <a:r>
              <a:rPr lang="en-US" sz="1400" spc="-1" dirty="0" err="1" smtClean="0">
                <a:latin typeface="+mj-lt"/>
              </a:rPr>
              <a:t>xG</a:t>
            </a:r>
            <a:r>
              <a:rPr lang="en-US" sz="1400" spc="-1" dirty="0" smtClean="0">
                <a:latin typeface="+mj-lt"/>
              </a:rPr>
              <a:t>-NR</a:t>
            </a:r>
            <a:r>
              <a:rPr lang="en-US" sz="1400" b="0" strike="noStrike" spc="-1" dirty="0" smtClean="0">
                <a:latin typeface="+mj-lt"/>
              </a:rPr>
              <a:t> deployments  (see next slide)</a:t>
            </a:r>
            <a:endParaRPr lang="en-US" sz="1400" b="0"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smtClean="0">
                <a:latin typeface="+mj-lt"/>
              </a:rPr>
              <a:t>Incremental exposure </a:t>
            </a:r>
            <a:r>
              <a:rPr lang="en-US" sz="1400" b="0" strike="noStrike" spc="-1" dirty="0">
                <a:latin typeface="+mj-lt"/>
              </a:rPr>
              <a:t>to </a:t>
            </a:r>
            <a:r>
              <a:rPr lang="en-US" sz="1400" b="0" strike="noStrike" spc="-1" dirty="0" smtClean="0">
                <a:latin typeface="+mj-lt"/>
              </a:rPr>
              <a:t>radio </a:t>
            </a:r>
            <a:r>
              <a:rPr lang="en-US" sz="1400" b="0" strike="noStrike" spc="-1" dirty="0">
                <a:latin typeface="+mj-lt"/>
              </a:rPr>
              <a:t>and </a:t>
            </a:r>
            <a:r>
              <a:rPr lang="en-US" sz="1400" b="0" strike="noStrike" spc="-1" dirty="0" smtClean="0">
                <a:latin typeface="+mj-lt"/>
              </a:rPr>
              <a:t>antenna measurement technologies</a:t>
            </a:r>
            <a:r>
              <a:rPr lang="en-US" sz="1400" spc="-1" dirty="0">
                <a:latin typeface="+mj-lt"/>
              </a:rPr>
              <a:t>. </a:t>
            </a:r>
            <a:endParaRPr lang="en-US" sz="1400" spc="-1" dirty="0" smtClean="0">
              <a:latin typeface="+mj-lt"/>
            </a:endParaRPr>
          </a:p>
          <a:p>
            <a:pPr marL="864000" lvl="1" indent="-323640">
              <a:lnSpc>
                <a:spcPct val="100000"/>
              </a:lnSpc>
              <a:spcAft>
                <a:spcPts val="918"/>
              </a:spcAft>
              <a:buClr>
                <a:srgbClr val="000000"/>
              </a:buClr>
              <a:buFont typeface="StarSymbol"/>
              <a:buAutoNum type="arabicParenR"/>
            </a:pPr>
            <a:r>
              <a:rPr lang="en-US" sz="1400" spc="-1" dirty="0" smtClean="0">
                <a:latin typeface="+mj-lt"/>
                <a:hlinkClick r:id="rId2"/>
              </a:rPr>
              <a:t>https</a:t>
            </a:r>
            <a:r>
              <a:rPr lang="en-US" sz="1400" spc="-1" dirty="0">
                <a:latin typeface="+mj-lt"/>
                <a:hlinkClick r:id="rId2"/>
              </a:rPr>
              <a:t>://nediv.arrl.org/2023/02/17/ham-radio-is-a-gateway-to-technology</a:t>
            </a:r>
            <a:r>
              <a:rPr lang="en-US" sz="1400" spc="-1" dirty="0" smtClean="0">
                <a:latin typeface="+mj-lt"/>
                <a:hlinkClick r:id="rId2"/>
              </a:rPr>
              <a:t>/</a:t>
            </a:r>
            <a:endParaRPr lang="en-US" sz="1400" spc="-1" dirty="0" smtClean="0">
              <a:latin typeface="+mj-lt"/>
            </a:endParaRPr>
          </a:p>
          <a:p>
            <a:pPr marL="997560" lvl="2">
              <a:spcAft>
                <a:spcPts val="918"/>
              </a:spcAft>
              <a:buClr>
                <a:srgbClr val="000000"/>
              </a:buClr>
            </a:pPr>
            <a:r>
              <a:rPr lang="en-US" sz="1400" i="1" spc="-1" dirty="0" smtClean="0">
                <a:solidFill>
                  <a:srgbClr val="FF0000"/>
                </a:solidFill>
                <a:latin typeface="+mj-lt"/>
              </a:rPr>
              <a:t>Q. When was the first time you saw and then used a VNA</a:t>
            </a:r>
            <a:r>
              <a:rPr lang="en-US" sz="1400" i="1" spc="-1" dirty="0">
                <a:solidFill>
                  <a:srgbClr val="FF0000"/>
                </a:solidFill>
                <a:latin typeface="+mj-lt"/>
              </a:rPr>
              <a:t>?</a:t>
            </a:r>
            <a:endParaRPr lang="en-US" sz="1400" b="0" i="1" strike="noStrike" spc="-1" dirty="0">
              <a:solidFill>
                <a:srgbClr val="FF0000"/>
              </a:solidFill>
              <a:latin typeface="+mj-lt"/>
            </a:endParaRP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CO</a:t>
            </a:r>
            <a:r>
              <a:rPr lang="en-US" sz="1600" b="1" strike="noStrike" spc="-1" baseline="-25000" dirty="0" smtClean="0">
                <a:latin typeface="+mj-lt"/>
              </a:rPr>
              <a:t>2 </a:t>
            </a:r>
            <a:r>
              <a:rPr lang="en-US" sz="1600" b="1" strike="noStrike" spc="-1" dirty="0" smtClean="0">
                <a:latin typeface="+mj-lt"/>
              </a:rPr>
              <a:t>Sensors </a:t>
            </a:r>
            <a:r>
              <a:rPr lang="en-US" sz="1600" b="1" spc="-1" dirty="0" smtClean="0">
                <a:latin typeface="+mj-lt"/>
              </a:rPr>
              <a:t>in farm fields to collect data that illustrates the Oxygen/CO</a:t>
            </a:r>
            <a:r>
              <a:rPr lang="en-US" sz="1600" b="1" spc="-1" baseline="-25000" dirty="0" smtClean="0">
                <a:latin typeface="+mj-lt"/>
              </a:rPr>
              <a:t>2</a:t>
            </a:r>
            <a:r>
              <a:rPr lang="en-US" sz="1600" b="1" spc="-1" dirty="0" smtClean="0">
                <a:latin typeface="+mj-lt"/>
              </a:rPr>
              <a:t> life cycle</a:t>
            </a:r>
            <a:r>
              <a:rPr lang="en-US" sz="1600" b="1" strike="noStrike" spc="-1" dirty="0" smtClean="0">
                <a:latin typeface="+mj-lt"/>
              </a:rPr>
              <a:t>.</a:t>
            </a:r>
            <a:r>
              <a:rPr lang="en-US" sz="1600" b="0" strike="noStrike" spc="-1" dirty="0" smtClean="0">
                <a:latin typeface="+mj-lt"/>
              </a:rPr>
              <a:t>  </a:t>
            </a:r>
            <a:endParaRPr lang="en-US" sz="1600" b="0" strike="noStrike" spc="-1" dirty="0">
              <a:latin typeface="+mj-lt"/>
            </a:endParaRPr>
          </a:p>
          <a:p>
            <a:pPr marL="1296000" lvl="2" indent="-287640">
              <a:lnSpc>
                <a:spcPct val="100000"/>
              </a:lnSpc>
              <a:spcAft>
                <a:spcPts val="689"/>
              </a:spcAft>
              <a:buClr>
                <a:srgbClr val="000000"/>
              </a:buClr>
              <a:buFont typeface="StarSymbol"/>
              <a:buAutoNum type="arabicParenR"/>
            </a:pPr>
            <a:r>
              <a:rPr lang="en-US" sz="1400" b="0" strike="noStrike" spc="-1" dirty="0" smtClean="0">
                <a:latin typeface="+mj-lt"/>
              </a:rPr>
              <a:t>Weather and solar irradiance data will also be collected to help understanding of the measurements </a:t>
            </a:r>
            <a:endParaRPr lang="en-US" sz="1400" b="0" strike="noStrike" spc="-1" dirty="0">
              <a:latin typeface="+mj-lt"/>
            </a:endParaRPr>
          </a:p>
          <a:p>
            <a:pPr marL="1296000" lvl="2" indent="-287640">
              <a:lnSpc>
                <a:spcPct val="100000"/>
              </a:lnSpc>
              <a:spcAft>
                <a:spcPts val="689"/>
              </a:spcAft>
              <a:buClr>
                <a:srgbClr val="000000"/>
              </a:buClr>
              <a:buFont typeface="StarSymbol"/>
              <a:buAutoNum type="arabicParenR"/>
            </a:pPr>
            <a:r>
              <a:rPr lang="en-US" sz="1400" b="0" strike="noStrike" spc="-1" dirty="0" smtClean="0">
                <a:latin typeface="+mj-lt"/>
              </a:rPr>
              <a:t>APRS reporting of CO2 concentration will be prototyped.</a:t>
            </a:r>
          </a:p>
          <a:p>
            <a:pPr marL="1296000" lvl="2" indent="-287640">
              <a:lnSpc>
                <a:spcPct val="100000"/>
              </a:lnSpc>
              <a:spcAft>
                <a:spcPts val="689"/>
              </a:spcAft>
              <a:buClr>
                <a:srgbClr val="000000"/>
              </a:buClr>
              <a:buFont typeface="StarSymbol"/>
              <a:buAutoNum type="arabicParenR"/>
            </a:pPr>
            <a:r>
              <a:rPr lang="en-US" sz="1400" spc="-1" dirty="0" smtClean="0">
                <a:latin typeface="+mj-lt"/>
              </a:rPr>
              <a:t>Data will be provided to local Middle and High schools for classroom project analysis</a:t>
            </a:r>
            <a:r>
              <a:rPr lang="en-US" sz="1400" b="0" strike="noStrike" spc="-1" dirty="0" smtClean="0">
                <a:latin typeface="+mj-lt"/>
              </a:rPr>
              <a:t>. </a:t>
            </a: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Exposure to Networking </a:t>
            </a:r>
          </a:p>
          <a:p>
            <a:pPr marL="889200" lvl="1" indent="-323640">
              <a:spcAft>
                <a:spcPts val="1148"/>
              </a:spcAft>
              <a:buClr>
                <a:srgbClr val="000000"/>
              </a:buClr>
              <a:buFont typeface="StarSymbol"/>
              <a:buAutoNum type="arabicParenR"/>
            </a:pPr>
            <a:r>
              <a:rPr lang="en-US" sz="1400" spc="-1" dirty="0">
                <a:latin typeface="+mj-lt"/>
              </a:rPr>
              <a:t>Mesh nodes allow any IP application to be used.  Nodes provide complex </a:t>
            </a:r>
            <a:r>
              <a:rPr lang="en-US" sz="1400" spc="-1" dirty="0" smtClean="0">
                <a:latin typeface="+mj-lt"/>
              </a:rPr>
              <a:t>functions </a:t>
            </a:r>
            <a:r>
              <a:rPr lang="en-US" sz="1400" spc="-1" dirty="0">
                <a:latin typeface="+mj-lt"/>
              </a:rPr>
              <a:t>like Remote Radio control as well as </a:t>
            </a:r>
            <a:r>
              <a:rPr lang="en-US" sz="1400" spc="-1" dirty="0" smtClean="0">
                <a:latin typeface="+mj-lt"/>
              </a:rPr>
              <a:t>simple MESHCHAT</a:t>
            </a:r>
            <a:endParaRPr lang="en-US" sz="1400"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smtClean="0">
                <a:latin typeface="+mj-lt"/>
              </a:rPr>
              <a:t>Advanced monitoring  of  mesh traffic can be used  to demonstrate and implement cyber security techniques</a:t>
            </a:r>
            <a:endParaRPr lang="en-US" sz="1400" b="0"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spc="-1" dirty="0" smtClean="0">
                <a:latin typeface="+mj-lt"/>
              </a:rPr>
              <a:t>QSOs by chat messaging would use CW procedures to teach these messaging skills.</a:t>
            </a:r>
          </a:p>
          <a:p>
            <a:pPr marL="432000" indent="-323640">
              <a:lnSpc>
                <a:spcPct val="100000"/>
              </a:lnSpc>
              <a:spcAft>
                <a:spcPts val="1148"/>
              </a:spcAft>
              <a:buClr>
                <a:srgbClr val="000000"/>
              </a:buClr>
              <a:buFont typeface="StarSymbol"/>
              <a:buAutoNum type="arabicParenR"/>
            </a:pPr>
            <a:r>
              <a:rPr lang="en-US" sz="1600" b="1" spc="-1" dirty="0" smtClean="0"/>
              <a:t>Radio fun</a:t>
            </a:r>
          </a:p>
          <a:p>
            <a:pPr marL="889200" lvl="1" indent="-323640">
              <a:spcAft>
                <a:spcPts val="1148"/>
              </a:spcAft>
              <a:buClr>
                <a:srgbClr val="000000"/>
              </a:buClr>
              <a:buFont typeface="StarSymbol"/>
              <a:buAutoNum type="arabicParenR"/>
            </a:pPr>
            <a:r>
              <a:rPr lang="en-US" sz="1400" spc="-1" dirty="0" smtClean="0">
                <a:latin typeface="+mj-lt"/>
              </a:rPr>
              <a:t>While Mesh radio at 2397 MHz is the initial deployment for sensor data transmission, the equipment can be use to connect with nodes being deployed in many Mesh projects including the NE Mesh initiative making . </a:t>
            </a:r>
            <a:r>
              <a:rPr lang="en-US" sz="1400" b="1" i="1" spc="-1" dirty="0" smtClean="0">
                <a:solidFill>
                  <a:srgbClr val="FF0000"/>
                </a:solidFill>
                <a:latin typeface="+mj-lt"/>
              </a:rPr>
              <a:t>CQ MESH and POTA are near term realities</a:t>
            </a:r>
          </a:p>
        </p:txBody>
      </p:sp>
    </p:spTree>
    <p:extLst>
      <p:ext uri="{BB962C8B-B14F-4D97-AF65-F5344CB8AC3E}">
        <p14:creationId xmlns:p14="http://schemas.microsoft.com/office/powerpoint/2010/main" val="9709920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spc="-1" dirty="0" smtClean="0">
                <a:solidFill>
                  <a:srgbClr val="FFFFFF"/>
                </a:solidFill>
                <a:latin typeface="Arial"/>
              </a:rPr>
              <a:t>Very Nice Analyzer </a:t>
            </a:r>
            <a:r>
              <a:rPr lang="en-US" sz="3570" b="0" strike="noStrike" spc="-1" dirty="0" smtClean="0">
                <a:solidFill>
                  <a:srgbClr val="FFFFFF"/>
                </a:solidFill>
                <a:latin typeface="Arial"/>
              </a:rPr>
              <a:t>Initiatives</a:t>
            </a:r>
            <a:endParaRPr lang="en-US" sz="3570" b="0" strike="noStrike" spc="-1" dirty="0">
              <a:latin typeface="Arial"/>
            </a:endParaRPr>
          </a:p>
        </p:txBody>
      </p:sp>
      <p:sp>
        <p:nvSpPr>
          <p:cNvPr id="87" name="CustomShape 2"/>
          <p:cNvSpPr/>
          <p:nvPr/>
        </p:nvSpPr>
        <p:spPr>
          <a:xfrm>
            <a:off x="87312" y="1311274"/>
            <a:ext cx="3926508" cy="434340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endParaRPr lang="en-US" sz="1400" b="1" strike="noStrike" spc="-1" dirty="0">
              <a:latin typeface="+mj-lt"/>
            </a:endParaRPr>
          </a:p>
          <a:p>
            <a:pPr marL="432000" indent="-323640">
              <a:lnSpc>
                <a:spcPct val="100000"/>
              </a:lnSpc>
              <a:spcAft>
                <a:spcPts val="1148"/>
              </a:spcAft>
              <a:buClr>
                <a:srgbClr val="000000"/>
              </a:buClr>
              <a:buFont typeface="Wingdings" panose="05000000000000000000" pitchFamily="2" charset="2"/>
              <a:buChar char="q"/>
            </a:pPr>
            <a:r>
              <a:rPr lang="en-US" sz="1600" b="1" strike="noStrike" spc="-1" dirty="0" smtClean="0">
                <a:latin typeface="+mj-lt"/>
              </a:rPr>
              <a:t>A quality 6GHz VNA </a:t>
            </a:r>
            <a:r>
              <a:rPr lang="en-US" sz="1600" b="1" spc="-1" dirty="0" smtClean="0">
                <a:latin typeface="+mj-lt"/>
              </a:rPr>
              <a:t>was procured and 2 events at Fab Newport held</a:t>
            </a:r>
          </a:p>
          <a:p>
            <a:pPr marL="432000" indent="-323640">
              <a:lnSpc>
                <a:spcPct val="100000"/>
              </a:lnSpc>
              <a:spcAft>
                <a:spcPts val="1148"/>
              </a:spcAft>
              <a:buClr>
                <a:srgbClr val="000000"/>
              </a:buClr>
              <a:buFont typeface="Wingdings" panose="05000000000000000000" pitchFamily="2" charset="2"/>
              <a:buChar char="q"/>
            </a:pPr>
            <a:r>
              <a:rPr lang="en-US" sz="1600" b="1" spc="-1" dirty="0" smtClean="0">
                <a:latin typeface="+mj-lt"/>
              </a:rPr>
              <a:t>Biweekly meeting at </a:t>
            </a:r>
            <a:r>
              <a:rPr lang="en-US" sz="1600" b="1" spc="-1" dirty="0" err="1" smtClean="0">
                <a:latin typeface="+mj-lt"/>
              </a:rPr>
              <a:t>FabNewport</a:t>
            </a:r>
            <a:r>
              <a:rPr lang="en-US" sz="1600" b="1" spc="-1" dirty="0" smtClean="0">
                <a:latin typeface="+mj-lt"/>
              </a:rPr>
              <a:t> from 3 to 5 pm engages youth using the center ‘s concurrent  STEM activities.  Please visit and participate.  March 20 2023</a:t>
            </a:r>
          </a:p>
          <a:p>
            <a:pPr marL="432000" indent="-323640">
              <a:lnSpc>
                <a:spcPct val="100000"/>
              </a:lnSpc>
              <a:spcAft>
                <a:spcPts val="1148"/>
              </a:spcAft>
              <a:buClr>
                <a:srgbClr val="000000"/>
              </a:buClr>
              <a:buFont typeface="Wingdings" panose="05000000000000000000" pitchFamily="2" charset="2"/>
              <a:buChar char="q"/>
            </a:pPr>
            <a:r>
              <a:rPr lang="en-US" sz="1600" b="1" spc="-1" dirty="0">
                <a:latin typeface="+mj-lt"/>
                <a:hlinkClick r:id="rId2"/>
              </a:rPr>
              <a:t>https://fabnewport.org/pull-it-apart</a:t>
            </a:r>
            <a:r>
              <a:rPr lang="en-US" sz="1600" b="1" spc="-1" dirty="0" smtClean="0">
                <a:latin typeface="+mj-lt"/>
                <a:hlinkClick r:id="rId2"/>
              </a:rPr>
              <a:t>/</a:t>
            </a:r>
            <a:endParaRPr lang="en-US" sz="1600" b="1" spc="-1" dirty="0" smtClean="0">
              <a:latin typeface="+mj-lt"/>
            </a:endParaRPr>
          </a:p>
          <a:p>
            <a:pPr marL="108360">
              <a:lnSpc>
                <a:spcPct val="100000"/>
              </a:lnSpc>
              <a:spcAft>
                <a:spcPts val="1148"/>
              </a:spcAft>
              <a:buClr>
                <a:srgbClr val="000000"/>
              </a:buClr>
            </a:pPr>
            <a:endParaRPr lang="en-US" sz="1600" b="1" spc="-1" dirty="0" smtClean="0">
              <a:latin typeface="+mj-lt"/>
            </a:endParaRPr>
          </a:p>
          <a:p>
            <a:pPr marL="432000" lvl="1" indent="-323640">
              <a:spcAft>
                <a:spcPts val="1148"/>
              </a:spcAft>
              <a:buClr>
                <a:srgbClr val="000000"/>
              </a:buClr>
              <a:buFont typeface="Wingdings" panose="05000000000000000000" pitchFamily="2" charset="2"/>
              <a:buChar char="q"/>
            </a:pPr>
            <a:r>
              <a:rPr lang="en-US" sz="1400" b="1" spc="-1" dirty="0" smtClean="0">
                <a:solidFill>
                  <a:srgbClr val="0070C0"/>
                </a:solidFill>
                <a:latin typeface="+mj-lt"/>
                <a:hlinkClick r:id="rId3"/>
              </a:rPr>
              <a:t>NCRC recognition</a:t>
            </a:r>
          </a:p>
          <a:p>
            <a:pPr marL="108360" lvl="1">
              <a:spcAft>
                <a:spcPts val="1148"/>
              </a:spcAft>
              <a:buClr>
                <a:srgbClr val="000000"/>
              </a:buClr>
            </a:pPr>
            <a:r>
              <a:rPr lang="en-US" sz="1400" spc="-1" dirty="0" smtClean="0">
                <a:latin typeface="+mj-lt"/>
                <a:hlinkClick r:id="rId3" tooltip="NCRC Recognition"/>
              </a:rPr>
              <a:t>https</a:t>
            </a:r>
            <a:r>
              <a:rPr lang="en-US" sz="1400" spc="-1" dirty="0">
                <a:latin typeface="+mj-lt"/>
                <a:hlinkClick r:id="rId3" tooltip="NCRC Recognition"/>
              </a:rPr>
              <a:t>://nediv.arrl.org/2023/02/17/ham-radio-is-a-gateway-to-technology</a:t>
            </a:r>
            <a:r>
              <a:rPr lang="en-US" sz="1400" spc="-1" dirty="0" smtClean="0">
                <a:latin typeface="+mj-lt"/>
                <a:hlinkClick r:id="rId3" tooltip="NCRC Recognition"/>
              </a:rPr>
              <a:t>/</a:t>
            </a:r>
            <a:endParaRPr lang="en-US" sz="1400" spc="-1" dirty="0" smtClean="0">
              <a:latin typeface="+mj-lt"/>
            </a:endParaRPr>
          </a:p>
          <a:p>
            <a:pPr marL="432000" lvl="1" indent="-323640">
              <a:spcAft>
                <a:spcPts val="1148"/>
              </a:spcAft>
              <a:buClr>
                <a:srgbClr val="000000"/>
              </a:buClr>
              <a:buFont typeface="Wingdings" panose="05000000000000000000" pitchFamily="2" charset="2"/>
              <a:buChar char="q"/>
            </a:pPr>
            <a:endParaRPr lang="en-US" sz="1400" spc="-1" dirty="0" smtClean="0">
              <a:latin typeface="+mj-lt"/>
            </a:endParaRPr>
          </a:p>
          <a:p>
            <a:pPr marL="432000" lvl="1" indent="-323640">
              <a:spcAft>
                <a:spcPts val="1148"/>
              </a:spcAft>
              <a:buClr>
                <a:srgbClr val="000000"/>
              </a:buClr>
              <a:buFont typeface="Wingdings" panose="05000000000000000000" pitchFamily="2" charset="2"/>
              <a:buChar char="q"/>
            </a:pPr>
            <a:endParaRPr lang="en-US" sz="1400" spc="-1" dirty="0">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1311275"/>
            <a:ext cx="4802187" cy="260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357" y="4291692"/>
            <a:ext cx="24098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903" y="3597275"/>
            <a:ext cx="2314409" cy="1849979"/>
          </a:xfrm>
          <a:prstGeom prst="rect">
            <a:avLst/>
          </a:prstGeom>
          <a:noFill/>
          <a:ln w="127000">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70" kern="1200" spc="-1" dirty="0" smtClean="0">
                <a:solidFill>
                  <a:srgbClr val="FFFFFF"/>
                </a:solidFill>
                <a:latin typeface="Arial"/>
                <a:ea typeface="+mn-ea"/>
                <a:cs typeface="+mn-cs"/>
              </a:rPr>
              <a:t>OUTSTANDING IN OUR FIELD</a:t>
            </a:r>
            <a:endParaRPr lang="en-US" sz="3570" kern="1200" spc="-1" dirty="0">
              <a:solidFill>
                <a:srgbClr val="FFFFFF"/>
              </a:solidFill>
              <a:latin typeface="Arial"/>
              <a:ea typeface="+mn-ea"/>
              <a:cs typeface="+mn-cs"/>
            </a:endParaRPr>
          </a:p>
        </p:txBody>
      </p:sp>
      <p:sp>
        <p:nvSpPr>
          <p:cNvPr id="3" name="Subtitle 2"/>
          <p:cNvSpPr>
            <a:spLocks noGrp="1"/>
          </p:cNvSpPr>
          <p:nvPr>
            <p:ph type="subTitle"/>
          </p:nvPr>
        </p:nvSpPr>
        <p:spPr>
          <a:xfrm>
            <a:off x="5573712" y="1473653"/>
            <a:ext cx="3505200" cy="3800021"/>
          </a:xfrm>
        </p:spPr>
        <p:txBody>
          <a:bodyPr>
            <a:normAutofit fontScale="92500" lnSpcReduction="10000"/>
          </a:bodyPr>
          <a:lstStyle/>
          <a:p>
            <a:pPr marL="285750" indent="-285750">
              <a:buFont typeface="Wingdings" panose="05000000000000000000" pitchFamily="2" charset="2"/>
              <a:buChar char="§"/>
            </a:pPr>
            <a:r>
              <a:rPr lang="en-US" dirty="0" smtClean="0"/>
              <a:t>Initial CO</a:t>
            </a:r>
            <a:r>
              <a:rPr lang="en-US" baseline="-25000" dirty="0" smtClean="0"/>
              <a:t>2</a:t>
            </a:r>
            <a:r>
              <a:rPr lang="en-US" dirty="0" smtClean="0"/>
              <a:t> sensor location</a:t>
            </a:r>
          </a:p>
          <a:p>
            <a:pPr marL="285750" indent="-285750">
              <a:buFont typeface="Wingdings" panose="05000000000000000000" pitchFamily="2" charset="2"/>
              <a:buChar char="§"/>
            </a:pPr>
            <a:r>
              <a:rPr lang="en-US" dirty="0" smtClean="0"/>
              <a:t>Pop corn growing area</a:t>
            </a:r>
          </a:p>
          <a:p>
            <a:pPr marL="285750" indent="-285750">
              <a:buFont typeface="Wingdings" panose="05000000000000000000" pitchFamily="2" charset="2"/>
              <a:buChar char="§"/>
            </a:pPr>
            <a:r>
              <a:rPr lang="en-US" dirty="0" smtClean="0"/>
              <a:t>Antenna height </a:t>
            </a:r>
            <a:r>
              <a:rPr lang="en-US" dirty="0" smtClean="0">
                <a:latin typeface="Calibri"/>
                <a:cs typeface="Calibri"/>
              </a:rPr>
              <a:t>≈</a:t>
            </a:r>
            <a:r>
              <a:rPr lang="en-US" dirty="0" smtClean="0"/>
              <a:t>12 </a:t>
            </a:r>
            <a:r>
              <a:rPr lang="en-US" dirty="0" err="1" smtClean="0"/>
              <a:t>ft</a:t>
            </a:r>
            <a:endParaRPr lang="en-US" dirty="0" smtClean="0"/>
          </a:p>
          <a:p>
            <a:pPr marL="285750" indent="-285750">
              <a:buFont typeface="Wingdings" panose="05000000000000000000" pitchFamily="2" charset="2"/>
              <a:buChar char="§"/>
            </a:pPr>
            <a:r>
              <a:rPr lang="en-US" dirty="0" smtClean="0"/>
              <a:t>Solar power for charging and photosynthesis calibration</a:t>
            </a:r>
          </a:p>
          <a:p>
            <a:pPr marL="285750" indent="-285750">
              <a:buFont typeface="Wingdings" panose="05000000000000000000" pitchFamily="2" charset="2"/>
              <a:buChar char="§"/>
            </a:pPr>
            <a:r>
              <a:rPr lang="en-US" dirty="0" smtClean="0"/>
              <a:t>CO</a:t>
            </a:r>
            <a:r>
              <a:rPr lang="en-US" baseline="-25000" dirty="0" smtClean="0"/>
              <a:t>2  </a:t>
            </a:r>
            <a:r>
              <a:rPr lang="en-US" dirty="0" smtClean="0"/>
              <a:t>concentration and Weather data sampled day and night. APRS output</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2.4 GHz AREDN Mesh node for radio and network learning</a:t>
            </a:r>
          </a:p>
          <a:p>
            <a:pPr marL="285750" indent="-285750">
              <a:buFont typeface="Wingdings" panose="05000000000000000000" pitchFamily="2" charset="2"/>
              <a:buChar char="§"/>
            </a:pPr>
            <a:r>
              <a:rPr lang="en-US" dirty="0" smtClean="0"/>
              <a:t>Looking for nearby relay points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100" dirty="0" smtClean="0"/>
              <a:t>https://www.vaisala.com/en/products/instruments-sensors-and-other-measurement-devices/instruments-industrial-measurements/gmp343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 y="1497693"/>
            <a:ext cx="5281612" cy="387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12" y="1692275"/>
            <a:ext cx="104294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1695" y="3042557"/>
            <a:ext cx="919162" cy="7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05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70" kern="1200" spc="-1" dirty="0" smtClean="0">
                <a:solidFill>
                  <a:srgbClr val="FFFFFF"/>
                </a:solidFill>
                <a:latin typeface="Arial"/>
                <a:ea typeface="+mn-ea"/>
                <a:cs typeface="+mn-cs"/>
              </a:rPr>
              <a:t>We are not alone -</a:t>
            </a:r>
            <a:endParaRPr lang="en-US" dirty="0"/>
          </a:p>
        </p:txBody>
      </p:sp>
      <p:sp>
        <p:nvSpPr>
          <p:cNvPr id="3" name="Subtitle 2"/>
          <p:cNvSpPr>
            <a:spLocks noGrp="1"/>
          </p:cNvSpPr>
          <p:nvPr>
            <p:ph type="subTitle"/>
          </p:nvPr>
        </p:nvSpPr>
        <p:spPr>
          <a:xfrm>
            <a:off x="508453" y="1539874"/>
            <a:ext cx="9071640" cy="328788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hlinkClick r:id="rId2"/>
              </a:rPr>
              <a:t>https://www.rs-online.com/designspark/jude-pullen-air-quality-canary-project</a:t>
            </a:r>
            <a:endParaRPr lang="en-US" dirty="0" smtClean="0"/>
          </a:p>
          <a:p>
            <a:endParaRPr lang="en-US" dirty="0" smtClean="0"/>
          </a:p>
          <a:p>
            <a:r>
              <a:rPr lang="en-US" dirty="0" smtClean="0"/>
              <a:t>https://www.rs-online.com/designspark/air-quality-and-activist-engineering-update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912" y="1402110"/>
            <a:ext cx="3983975" cy="25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2" y="1402110"/>
            <a:ext cx="2590800" cy="237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620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6459</TotalTime>
  <Words>1040</Words>
  <Application>Microsoft Office PowerPoint</Application>
  <PresentationFormat>Custom</PresentationFormat>
  <Paragraphs>169</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Office Theme</vt:lpstr>
      <vt:lpstr>PowerPoint Presentation</vt:lpstr>
      <vt:lpstr>PowerPoint Presentation</vt:lpstr>
      <vt:lpstr>PowerPoint Presentation</vt:lpstr>
      <vt:lpstr>PowerPoint Presentation</vt:lpstr>
      <vt:lpstr>AN EXAMPLE NODE OPERATED AT 3 MILES</vt:lpstr>
      <vt:lpstr>PowerPoint Presentation</vt:lpstr>
      <vt:lpstr>PowerPoint Presentation</vt:lpstr>
      <vt:lpstr>OUTSTANDING IN OUR FIELD</vt:lpstr>
      <vt:lpstr>We are not alone -</vt:lpstr>
      <vt:lpstr>PowerPoint Presentation</vt:lpstr>
      <vt:lpstr>Other mesh projects  - Much is happening</vt:lpstr>
      <vt:lpstr>PowerPoint Presentation</vt:lpstr>
      <vt:lpstr>FUTURE CONTEST IDEAS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Blue</dc:title>
  <dc:creator>Paul Fredette</dc:creator>
  <cp:lastModifiedBy>PaulF__AMD</cp:lastModifiedBy>
  <cp:revision>46</cp:revision>
  <cp:lastPrinted>2021-07-27T18:10:08Z</cp:lastPrinted>
  <dcterms:created xsi:type="dcterms:W3CDTF">2021-02-05T21:38:39Z</dcterms:created>
  <dcterms:modified xsi:type="dcterms:W3CDTF">2023-03-30T18:55:15Z</dcterms:modified>
  <dc:language>en-US</dc:language>
</cp:coreProperties>
</file>