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9" r:id="rId3"/>
    <p:sldId id="293" r:id="rId4"/>
    <p:sldId id="288" r:id="rId5"/>
    <p:sldId id="305" r:id="rId6"/>
    <p:sldId id="269" r:id="rId7"/>
    <p:sldId id="271" r:id="rId8"/>
    <p:sldId id="290" r:id="rId9"/>
    <p:sldId id="261" r:id="rId10"/>
    <p:sldId id="272" r:id="rId11"/>
    <p:sldId id="306" r:id="rId12"/>
    <p:sldId id="302" r:id="rId13"/>
    <p:sldId id="303" r:id="rId14"/>
    <p:sldId id="304" r:id="rId15"/>
    <p:sldId id="307" r:id="rId16"/>
    <p:sldId id="308" r:id="rId17"/>
    <p:sldId id="309" r:id="rId18"/>
    <p:sldId id="310" r:id="rId19"/>
    <p:sldId id="311" r:id="rId20"/>
    <p:sldId id="312" r:id="rId21"/>
    <p:sldId id="313" r:id="rId22"/>
    <p:sldId id="314" r:id="rId23"/>
    <p:sldId id="292" r:id="rId24"/>
    <p:sldId id="298" r:id="rId25"/>
    <p:sldId id="300" r:id="rId26"/>
    <p:sldId id="317" r:id="rId27"/>
    <p:sldId id="297" r:id="rId28"/>
    <p:sldId id="319" r:id="rId29"/>
    <p:sldId id="318" r:id="rId30"/>
    <p:sldId id="301" r:id="rId31"/>
    <p:sldId id="315" r:id="rId32"/>
    <p:sldId id="316" r:id="rId33"/>
    <p:sldId id="294" r:id="rId34"/>
    <p:sldId id="320" r:id="rId35"/>
    <p:sldId id="321" r:id="rId36"/>
    <p:sldId id="322"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8" autoAdjust="0"/>
    <p:restoredTop sz="94660"/>
  </p:normalViewPr>
  <p:slideViewPr>
    <p:cSldViewPr snapToGrid="0">
      <p:cViewPr>
        <p:scale>
          <a:sx n="106" d="100"/>
          <a:sy n="106" d="100"/>
        </p:scale>
        <p:origin x="2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3B0A6B-238B-4934-9C9D-32A244F88186}"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2585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B0A6B-238B-4934-9C9D-32A244F88186}"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348186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B0A6B-238B-4934-9C9D-32A244F88186}"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2563522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3B0A6B-238B-4934-9C9D-32A244F88186}"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295374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B0A6B-238B-4934-9C9D-32A244F88186}" type="datetimeFigureOut">
              <a:rPr lang="en-US" smtClean="0"/>
              <a:t>3/10/2018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407722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3B0A6B-238B-4934-9C9D-32A244F88186}"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104960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3B0A6B-238B-4934-9C9D-32A244F88186}" type="datetimeFigureOut">
              <a:rPr lang="en-US" smtClean="0"/>
              <a:t>3/10/2018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68221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3B0A6B-238B-4934-9C9D-32A244F88186}" type="datetimeFigureOut">
              <a:rPr lang="en-US" smtClean="0"/>
              <a:t>3/10/2018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26476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B0A6B-238B-4934-9C9D-32A244F88186}" type="datetimeFigureOut">
              <a:rPr lang="en-US" smtClean="0"/>
              <a:t>3/10/2018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159818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B0A6B-238B-4934-9C9D-32A244F88186}"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75718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B0A6B-238B-4934-9C9D-32A244F88186}" type="datetimeFigureOut">
              <a:rPr lang="en-US" smtClean="0"/>
              <a:t>3/10/2018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3265B-5AA2-4DDA-9898-8231473F0024}" type="slidenum">
              <a:rPr lang="en-US" smtClean="0"/>
              <a:t>‹#›</a:t>
            </a:fld>
            <a:endParaRPr lang="en-US"/>
          </a:p>
        </p:txBody>
      </p:sp>
    </p:spTree>
    <p:extLst>
      <p:ext uri="{BB962C8B-B14F-4D97-AF65-F5344CB8AC3E}">
        <p14:creationId xmlns:p14="http://schemas.microsoft.com/office/powerpoint/2010/main" val="26834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B0A6B-238B-4934-9C9D-32A244F88186}" type="datetimeFigureOut">
              <a:rPr lang="en-US" smtClean="0"/>
              <a:t>3/10/2018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3265B-5AA2-4DDA-9898-8231473F0024}" type="slidenum">
              <a:rPr lang="en-US" smtClean="0"/>
              <a:t>‹#›</a:t>
            </a:fld>
            <a:endParaRPr lang="en-US"/>
          </a:p>
        </p:txBody>
      </p:sp>
    </p:spTree>
    <p:extLst>
      <p:ext uri="{BB962C8B-B14F-4D97-AF65-F5344CB8AC3E}">
        <p14:creationId xmlns:p14="http://schemas.microsoft.com/office/powerpoint/2010/main" val="176641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568" y="2263032"/>
            <a:ext cx="6949440" cy="1200329"/>
          </a:xfrm>
          <a:prstGeom prst="rect">
            <a:avLst/>
          </a:prstGeom>
          <a:noFill/>
        </p:spPr>
        <p:txBody>
          <a:bodyPr wrap="square" rtlCol="0">
            <a:spAutoFit/>
          </a:bodyPr>
          <a:lstStyle/>
          <a:p>
            <a:r>
              <a:rPr lang="en-US" sz="2400" dirty="0" smtClean="0"/>
              <a:t>Repeaters enable communication between 2 or more radio stations </a:t>
            </a:r>
            <a:r>
              <a:rPr lang="en-US" sz="2400" dirty="0" smtClean="0"/>
              <a:t>that cannot communicate </a:t>
            </a:r>
            <a:r>
              <a:rPr lang="en-US" sz="2400" dirty="0" smtClean="0"/>
              <a:t>directly point-to-point. </a:t>
            </a:r>
          </a:p>
        </p:txBody>
      </p:sp>
      <p:sp>
        <p:nvSpPr>
          <p:cNvPr id="3" name="TextBox 2"/>
          <p:cNvSpPr txBox="1"/>
          <p:nvPr/>
        </p:nvSpPr>
        <p:spPr>
          <a:xfrm>
            <a:off x="1959428" y="338919"/>
            <a:ext cx="5061857" cy="523220"/>
          </a:xfrm>
          <a:prstGeom prst="rect">
            <a:avLst/>
          </a:prstGeom>
          <a:noFill/>
        </p:spPr>
        <p:txBody>
          <a:bodyPr wrap="square" rtlCol="0">
            <a:spAutoFit/>
          </a:bodyPr>
          <a:lstStyle/>
          <a:p>
            <a:pPr algn="ctr"/>
            <a:r>
              <a:rPr lang="en-US" sz="2800" dirty="0" smtClean="0"/>
              <a:t>Why Repeaters? </a:t>
            </a:r>
            <a:endParaRPr lang="en-US" sz="2800" dirty="0"/>
          </a:p>
        </p:txBody>
      </p:sp>
    </p:spTree>
    <p:extLst>
      <p:ext uri="{BB962C8B-B14F-4D97-AF65-F5344CB8AC3E}">
        <p14:creationId xmlns:p14="http://schemas.microsoft.com/office/powerpoint/2010/main" val="23775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893" y="1399628"/>
            <a:ext cx="6561575"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Insert Voice and/or CW </a:t>
            </a:r>
            <a:r>
              <a:rPr lang="en-US" sz="2000" dirty="0" smtClean="0"/>
              <a:t>Identification - </a:t>
            </a:r>
            <a:r>
              <a:rPr lang="en-US" sz="2000" b="1" dirty="0" smtClean="0"/>
              <a:t>FCC</a:t>
            </a:r>
            <a:endParaRPr lang="en-US" sz="2000" b="1" dirty="0" smtClean="0"/>
          </a:p>
          <a:p>
            <a:pPr marL="285750" indent="-285750">
              <a:buFont typeface="Arial" panose="020B0604020202020204" pitchFamily="34" charset="0"/>
              <a:buChar char="•"/>
            </a:pPr>
            <a:r>
              <a:rPr lang="en-US" sz="2000" dirty="0" smtClean="0"/>
              <a:t>Provide TX hang time after input signal drops (tail)</a:t>
            </a:r>
          </a:p>
          <a:p>
            <a:pPr marL="285750" indent="-285750">
              <a:buFont typeface="Arial" panose="020B0604020202020204" pitchFamily="34" charset="0"/>
              <a:buChar char="•"/>
            </a:pPr>
            <a:r>
              <a:rPr lang="en-US" sz="2000" dirty="0" smtClean="0"/>
              <a:t>Insert Courtesy Beep</a:t>
            </a:r>
            <a:endParaRPr lang="en-US" sz="2000" dirty="0"/>
          </a:p>
          <a:p>
            <a:pPr marL="285750" indent="-285750">
              <a:buFont typeface="Arial" panose="020B0604020202020204" pitchFamily="34" charset="0"/>
              <a:buChar char="•"/>
            </a:pPr>
            <a:r>
              <a:rPr lang="en-US" sz="2000" dirty="0" smtClean="0"/>
              <a:t>Provide Time-Out Timer (TOT</a:t>
            </a:r>
            <a:r>
              <a:rPr lang="en-US" sz="2000" dirty="0" smtClean="0"/>
              <a:t>) - </a:t>
            </a:r>
            <a:r>
              <a:rPr lang="en-US" sz="2000" b="1" dirty="0" smtClean="0"/>
              <a:t>FCC</a:t>
            </a:r>
            <a:endParaRPr lang="en-US" sz="2000" b="1" dirty="0" smtClean="0"/>
          </a:p>
          <a:p>
            <a:pPr marL="742950" lvl="1" indent="-285750">
              <a:buFont typeface="Arial" panose="020B0604020202020204" pitchFamily="34" charset="0"/>
              <a:buChar char="•"/>
            </a:pPr>
            <a:r>
              <a:rPr lang="en-US" sz="2000" dirty="0" smtClean="0"/>
              <a:t>Timer resets after Courtesy Beep</a:t>
            </a:r>
            <a:endParaRPr lang="en-US" sz="2000" dirty="0"/>
          </a:p>
          <a:p>
            <a:pPr marL="285750" indent="-285750">
              <a:buFont typeface="Arial" panose="020B0604020202020204" pitchFamily="34" charset="0"/>
              <a:buChar char="•"/>
            </a:pPr>
            <a:r>
              <a:rPr lang="en-US" sz="2000" dirty="0" smtClean="0"/>
              <a:t>Provide Repeater Control (On – Off, other functions</a:t>
            </a:r>
            <a:r>
              <a:rPr lang="en-US" sz="2000" dirty="0" smtClean="0"/>
              <a:t>) - </a:t>
            </a:r>
            <a:r>
              <a:rPr lang="en-US" sz="2000" b="1" dirty="0" smtClean="0"/>
              <a:t>FCC</a:t>
            </a:r>
            <a:endParaRPr lang="en-US" sz="2000" b="1" dirty="0" smtClean="0"/>
          </a:p>
          <a:p>
            <a:pPr marL="285750" indent="-285750">
              <a:buFont typeface="Arial" panose="020B0604020202020204" pitchFamily="34" charset="0"/>
              <a:buChar char="•"/>
            </a:pPr>
            <a:r>
              <a:rPr lang="en-US" sz="2000" dirty="0" smtClean="0"/>
              <a:t>Control Methods:</a:t>
            </a:r>
          </a:p>
          <a:p>
            <a:pPr marL="742950" lvl="1" indent="-285750">
              <a:buFont typeface="Arial" panose="020B0604020202020204" pitchFamily="34" charset="0"/>
              <a:buChar char="•"/>
            </a:pPr>
            <a:r>
              <a:rPr lang="en-US" sz="2000" dirty="0" smtClean="0"/>
              <a:t>On-channel DTMF</a:t>
            </a:r>
          </a:p>
          <a:p>
            <a:pPr marL="742950" lvl="1" indent="-285750">
              <a:buFont typeface="Arial" panose="020B0604020202020204" pitchFamily="34" charset="0"/>
              <a:buChar char="•"/>
            </a:pPr>
            <a:r>
              <a:rPr lang="en-US" sz="2000" dirty="0" smtClean="0"/>
              <a:t>Secondary Receiver DTMF</a:t>
            </a:r>
          </a:p>
          <a:p>
            <a:pPr marL="742950" lvl="1" indent="-285750">
              <a:buFont typeface="Arial" panose="020B0604020202020204" pitchFamily="34" charset="0"/>
              <a:buChar char="•"/>
            </a:pPr>
            <a:r>
              <a:rPr lang="en-US" sz="2000" dirty="0" smtClean="0"/>
              <a:t>Telephone line</a:t>
            </a:r>
          </a:p>
          <a:p>
            <a:pPr marL="742950" lvl="1" indent="-285750">
              <a:buFont typeface="Arial" panose="020B0604020202020204" pitchFamily="34" charset="0"/>
              <a:buChar char="•"/>
            </a:pPr>
            <a:r>
              <a:rPr lang="en-US" sz="2000" dirty="0" smtClean="0"/>
              <a:t>Internet</a:t>
            </a:r>
          </a:p>
        </p:txBody>
      </p:sp>
      <p:sp>
        <p:nvSpPr>
          <p:cNvPr id="3" name="TextBox 2"/>
          <p:cNvSpPr txBox="1"/>
          <p:nvPr/>
        </p:nvSpPr>
        <p:spPr>
          <a:xfrm>
            <a:off x="1959428" y="338919"/>
            <a:ext cx="5061857" cy="461665"/>
          </a:xfrm>
          <a:prstGeom prst="rect">
            <a:avLst/>
          </a:prstGeom>
          <a:noFill/>
        </p:spPr>
        <p:txBody>
          <a:bodyPr wrap="square" rtlCol="0">
            <a:spAutoFit/>
          </a:bodyPr>
          <a:lstStyle/>
          <a:p>
            <a:pPr algn="ctr"/>
            <a:r>
              <a:rPr lang="en-US" sz="2400" dirty="0" smtClean="0"/>
              <a:t>Basic Controller Functions </a:t>
            </a:r>
            <a:endParaRPr lang="en-US" sz="2400" dirty="0"/>
          </a:p>
        </p:txBody>
      </p:sp>
    </p:spTree>
    <p:extLst>
      <p:ext uri="{BB962C8B-B14F-4D97-AF65-F5344CB8AC3E}">
        <p14:creationId xmlns:p14="http://schemas.microsoft.com/office/powerpoint/2010/main" val="118594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599" y="782946"/>
            <a:ext cx="831977" cy="970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942" y="782946"/>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9244" y="154413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50834" y="3043010"/>
            <a:ext cx="1105529" cy="369332"/>
          </a:xfrm>
          <a:prstGeom prst="rect">
            <a:avLst/>
          </a:prstGeom>
          <a:noFill/>
        </p:spPr>
        <p:txBody>
          <a:bodyPr wrap="square" rtlCol="0">
            <a:spAutoFit/>
          </a:bodyPr>
          <a:lstStyle/>
          <a:p>
            <a:pPr algn="ctr"/>
            <a:r>
              <a:rPr lang="en-US" dirty="0" smtClean="0"/>
              <a:t>Receiver</a:t>
            </a:r>
            <a:endParaRPr lang="en-US" dirty="0"/>
          </a:p>
        </p:txBody>
      </p:sp>
      <p:sp>
        <p:nvSpPr>
          <p:cNvPr id="8" name="Rectangle 7"/>
          <p:cNvSpPr/>
          <p:nvPr/>
        </p:nvSpPr>
        <p:spPr>
          <a:xfrm>
            <a:off x="6669593" y="154413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76583" y="3045914"/>
            <a:ext cx="1318845" cy="369332"/>
          </a:xfrm>
          <a:prstGeom prst="rect">
            <a:avLst/>
          </a:prstGeom>
          <a:noFill/>
        </p:spPr>
        <p:txBody>
          <a:bodyPr wrap="square" rtlCol="0">
            <a:spAutoFit/>
          </a:bodyPr>
          <a:lstStyle/>
          <a:p>
            <a:pPr algn="ctr"/>
            <a:r>
              <a:rPr lang="en-US" dirty="0" smtClean="0"/>
              <a:t>Transmitter</a:t>
            </a:r>
            <a:endParaRPr lang="en-US" dirty="0"/>
          </a:p>
        </p:txBody>
      </p:sp>
      <p:cxnSp>
        <p:nvCxnSpPr>
          <p:cNvPr id="21" name="Straight Arrow Connector 20"/>
          <p:cNvCxnSpPr/>
          <p:nvPr/>
        </p:nvCxnSpPr>
        <p:spPr>
          <a:xfrm>
            <a:off x="4953638" y="2555487"/>
            <a:ext cx="1715955"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34707" y="2196879"/>
            <a:ext cx="1186962" cy="369332"/>
          </a:xfrm>
          <a:prstGeom prst="rect">
            <a:avLst/>
          </a:prstGeom>
          <a:noFill/>
        </p:spPr>
        <p:txBody>
          <a:bodyPr wrap="square" rtlCol="0">
            <a:spAutoFit/>
          </a:bodyPr>
          <a:lstStyle/>
          <a:p>
            <a:pPr algn="ctr"/>
            <a:r>
              <a:rPr lang="en-US" dirty="0" smtClean="0"/>
              <a:t>Control</a:t>
            </a:r>
            <a:endParaRPr lang="en-US" dirty="0"/>
          </a:p>
        </p:txBody>
      </p:sp>
      <p:sp>
        <p:nvSpPr>
          <p:cNvPr id="26" name="TextBox 25"/>
          <p:cNvSpPr txBox="1"/>
          <p:nvPr/>
        </p:nvSpPr>
        <p:spPr>
          <a:xfrm>
            <a:off x="1959428" y="338919"/>
            <a:ext cx="5061857" cy="461665"/>
          </a:xfrm>
          <a:prstGeom prst="rect">
            <a:avLst/>
          </a:prstGeom>
          <a:noFill/>
        </p:spPr>
        <p:txBody>
          <a:bodyPr wrap="square" rtlCol="0">
            <a:spAutoFit/>
          </a:bodyPr>
          <a:lstStyle/>
          <a:p>
            <a:pPr algn="ctr"/>
            <a:r>
              <a:rPr lang="en-US" sz="2400" dirty="0" smtClean="0"/>
              <a:t>Viable </a:t>
            </a:r>
            <a:r>
              <a:rPr lang="en-US" sz="2400" dirty="0" smtClean="0"/>
              <a:t>Repeater?</a:t>
            </a:r>
            <a:endParaRPr lang="en-US" sz="2400" dirty="0"/>
          </a:p>
        </p:txBody>
      </p:sp>
      <p:sp>
        <p:nvSpPr>
          <p:cNvPr id="19" name="Rectangle 18"/>
          <p:cNvSpPr/>
          <p:nvPr/>
        </p:nvSpPr>
        <p:spPr>
          <a:xfrm>
            <a:off x="3968063" y="154413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787036" y="3043010"/>
            <a:ext cx="1347671" cy="369332"/>
          </a:xfrm>
          <a:prstGeom prst="rect">
            <a:avLst/>
          </a:prstGeom>
          <a:noFill/>
        </p:spPr>
        <p:txBody>
          <a:bodyPr wrap="square" rtlCol="0">
            <a:spAutoFit/>
          </a:bodyPr>
          <a:lstStyle/>
          <a:p>
            <a:pPr algn="ctr"/>
            <a:r>
              <a:rPr lang="en-US" dirty="0" smtClean="0"/>
              <a:t>Controller</a:t>
            </a:r>
            <a:endParaRPr lang="en-US" dirty="0"/>
          </a:p>
        </p:txBody>
      </p:sp>
      <p:cxnSp>
        <p:nvCxnSpPr>
          <p:cNvPr id="24" name="Straight Arrow Connector 23"/>
          <p:cNvCxnSpPr/>
          <p:nvPr/>
        </p:nvCxnSpPr>
        <p:spPr>
          <a:xfrm>
            <a:off x="4953638" y="1918266"/>
            <a:ext cx="1708830" cy="5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34707" y="1559658"/>
            <a:ext cx="1186962" cy="369332"/>
          </a:xfrm>
          <a:prstGeom prst="rect">
            <a:avLst/>
          </a:prstGeom>
          <a:noFill/>
        </p:spPr>
        <p:txBody>
          <a:bodyPr wrap="square" rtlCol="0">
            <a:spAutoFit/>
          </a:bodyPr>
          <a:lstStyle/>
          <a:p>
            <a:pPr algn="ctr"/>
            <a:r>
              <a:rPr lang="en-US" dirty="0" smtClean="0"/>
              <a:t>TX Audio</a:t>
            </a:r>
            <a:endParaRPr lang="en-US" dirty="0"/>
          </a:p>
        </p:txBody>
      </p:sp>
      <p:cxnSp>
        <p:nvCxnSpPr>
          <p:cNvPr id="30" name="Straight Arrow Connector 29"/>
          <p:cNvCxnSpPr/>
          <p:nvPr/>
        </p:nvCxnSpPr>
        <p:spPr>
          <a:xfrm>
            <a:off x="2469880" y="1875909"/>
            <a:ext cx="1498183"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50949" y="1517301"/>
            <a:ext cx="1186962" cy="369332"/>
          </a:xfrm>
          <a:prstGeom prst="rect">
            <a:avLst/>
          </a:prstGeom>
          <a:noFill/>
        </p:spPr>
        <p:txBody>
          <a:bodyPr wrap="square" rtlCol="0">
            <a:spAutoFit/>
          </a:bodyPr>
          <a:lstStyle/>
          <a:p>
            <a:pPr algn="ctr"/>
            <a:r>
              <a:rPr lang="en-US" dirty="0"/>
              <a:t>R</a:t>
            </a:r>
            <a:r>
              <a:rPr lang="en-US" dirty="0" smtClean="0"/>
              <a:t>X Audio</a:t>
            </a:r>
            <a:endParaRPr lang="en-US" dirty="0"/>
          </a:p>
        </p:txBody>
      </p:sp>
      <p:cxnSp>
        <p:nvCxnSpPr>
          <p:cNvPr id="34" name="Straight Arrow Connector 33"/>
          <p:cNvCxnSpPr/>
          <p:nvPr/>
        </p:nvCxnSpPr>
        <p:spPr>
          <a:xfrm>
            <a:off x="2485052" y="2732037"/>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6121" y="2408597"/>
            <a:ext cx="1186962" cy="369332"/>
          </a:xfrm>
          <a:prstGeom prst="rect">
            <a:avLst/>
          </a:prstGeom>
          <a:noFill/>
        </p:spPr>
        <p:txBody>
          <a:bodyPr wrap="square" rtlCol="0">
            <a:spAutoFit/>
          </a:bodyPr>
          <a:lstStyle/>
          <a:p>
            <a:pPr algn="ctr"/>
            <a:r>
              <a:rPr lang="en-US" dirty="0" smtClean="0"/>
              <a:t>CTCSS</a:t>
            </a:r>
            <a:endParaRPr lang="en-US" dirty="0"/>
          </a:p>
        </p:txBody>
      </p:sp>
      <p:cxnSp>
        <p:nvCxnSpPr>
          <p:cNvPr id="36" name="Straight Arrow Connector 35"/>
          <p:cNvCxnSpPr/>
          <p:nvPr/>
        </p:nvCxnSpPr>
        <p:spPr>
          <a:xfrm>
            <a:off x="2479194" y="2295352"/>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66121" y="1948424"/>
            <a:ext cx="1186962" cy="369332"/>
          </a:xfrm>
          <a:prstGeom prst="rect">
            <a:avLst/>
          </a:prstGeom>
          <a:noFill/>
        </p:spPr>
        <p:txBody>
          <a:bodyPr wrap="square" rtlCol="0">
            <a:spAutoFit/>
          </a:bodyPr>
          <a:lstStyle/>
          <a:p>
            <a:pPr algn="ctr"/>
            <a:r>
              <a:rPr lang="en-US" dirty="0" smtClean="0"/>
              <a:t>COR</a:t>
            </a:r>
            <a:endParaRPr lang="en-US" dirty="0"/>
          </a:p>
        </p:txBody>
      </p:sp>
      <p:sp>
        <p:nvSpPr>
          <p:cNvPr id="28" name="TextBox 27"/>
          <p:cNvSpPr txBox="1"/>
          <p:nvPr/>
        </p:nvSpPr>
        <p:spPr>
          <a:xfrm>
            <a:off x="1142188" y="3762141"/>
            <a:ext cx="6915962" cy="2308324"/>
          </a:xfrm>
          <a:prstGeom prst="rect">
            <a:avLst/>
          </a:prstGeom>
          <a:noFill/>
        </p:spPr>
        <p:txBody>
          <a:bodyPr wrap="square" rtlCol="0">
            <a:spAutoFit/>
          </a:bodyPr>
          <a:lstStyle/>
          <a:p>
            <a:r>
              <a:rPr lang="en-US" sz="2400" dirty="0" smtClean="0"/>
              <a:t>Can </a:t>
            </a:r>
            <a:r>
              <a:rPr lang="en-US" sz="2400" dirty="0" smtClean="0"/>
              <a:t>we slap two Baofeng </a:t>
            </a:r>
            <a:r>
              <a:rPr lang="en-US" sz="2400" dirty="0" err="1" smtClean="0"/>
              <a:t>handie</a:t>
            </a:r>
            <a:r>
              <a:rPr lang="en-US" sz="2400" dirty="0" smtClean="0"/>
              <a:t>-talkies together with a controller to make a repeater?</a:t>
            </a:r>
          </a:p>
          <a:p>
            <a:endParaRPr lang="en-US" sz="2400" dirty="0"/>
          </a:p>
          <a:p>
            <a:r>
              <a:rPr lang="en-US" sz="2400" dirty="0" smtClean="0"/>
              <a:t>Yes, sor</a:t>
            </a:r>
            <a:r>
              <a:rPr lang="en-US" sz="2400" dirty="0" smtClean="0"/>
              <a:t>t of. People have actually done this to build low cost portable field-deployable emergency repeaters. </a:t>
            </a:r>
            <a:endParaRPr lang="en-US" sz="2400" dirty="0"/>
          </a:p>
        </p:txBody>
      </p:sp>
      <p:sp>
        <p:nvSpPr>
          <p:cNvPr id="32" name="TextBox 31"/>
          <p:cNvSpPr txBox="1"/>
          <p:nvPr/>
        </p:nvSpPr>
        <p:spPr>
          <a:xfrm>
            <a:off x="1129996" y="5725996"/>
            <a:ext cx="6653240" cy="369332"/>
          </a:xfrm>
          <a:prstGeom prst="rect">
            <a:avLst/>
          </a:prstGeom>
          <a:noFill/>
        </p:spPr>
        <p:txBody>
          <a:bodyPr wrap="square" rtlCol="0">
            <a:spAutoFit/>
          </a:bodyPr>
          <a:lstStyle/>
          <a:p>
            <a:r>
              <a:rPr lang="en-US" dirty="0" smtClean="0"/>
              <a:t> </a:t>
            </a:r>
            <a:endParaRPr lang="en-US" dirty="0"/>
          </a:p>
        </p:txBody>
      </p:sp>
      <p:pic>
        <p:nvPicPr>
          <p:cNvPr id="5" name="Picture 4"/>
          <p:cNvPicPr>
            <a:picLocks noChangeAspect="1"/>
          </p:cNvPicPr>
          <p:nvPr/>
        </p:nvPicPr>
        <p:blipFill>
          <a:blip r:embed="rId3"/>
          <a:stretch>
            <a:fillRect/>
          </a:stretch>
        </p:blipFill>
        <p:spPr>
          <a:xfrm>
            <a:off x="4034153" y="2324895"/>
            <a:ext cx="842688" cy="485714"/>
          </a:xfrm>
          <a:prstGeom prst="rect">
            <a:avLst/>
          </a:prstGeom>
        </p:spPr>
      </p:pic>
      <p:cxnSp>
        <p:nvCxnSpPr>
          <p:cNvPr id="9" name="Straight Connector 8"/>
          <p:cNvCxnSpPr/>
          <p:nvPr/>
        </p:nvCxnSpPr>
        <p:spPr>
          <a:xfrm>
            <a:off x="3968063" y="2300714"/>
            <a:ext cx="109122" cy="1528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937245" y="2643217"/>
            <a:ext cx="127727" cy="120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72569" y="2555487"/>
            <a:ext cx="17985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74669" y="1833384"/>
            <a:ext cx="1007803" cy="646331"/>
          </a:xfrm>
          <a:prstGeom prst="rect">
            <a:avLst/>
          </a:prstGeom>
          <a:noFill/>
        </p:spPr>
        <p:txBody>
          <a:bodyPr wrap="square" rtlCol="0">
            <a:spAutoFit/>
          </a:bodyPr>
          <a:lstStyle/>
          <a:p>
            <a:pPr algn="ctr"/>
            <a:r>
              <a:rPr lang="en-US" b="1" dirty="0" smtClean="0"/>
              <a:t>BaofengUV-5R</a:t>
            </a:r>
            <a:endParaRPr lang="en-US" b="1" dirty="0"/>
          </a:p>
        </p:txBody>
      </p:sp>
      <p:sp>
        <p:nvSpPr>
          <p:cNvPr id="40" name="TextBox 39"/>
          <p:cNvSpPr txBox="1"/>
          <p:nvPr/>
        </p:nvSpPr>
        <p:spPr>
          <a:xfrm>
            <a:off x="6640240" y="1875909"/>
            <a:ext cx="1007803" cy="646331"/>
          </a:xfrm>
          <a:prstGeom prst="rect">
            <a:avLst/>
          </a:prstGeom>
          <a:noFill/>
        </p:spPr>
        <p:txBody>
          <a:bodyPr wrap="square" rtlCol="0">
            <a:spAutoFit/>
          </a:bodyPr>
          <a:lstStyle/>
          <a:p>
            <a:pPr algn="ctr"/>
            <a:r>
              <a:rPr lang="en-US" b="1" dirty="0" smtClean="0"/>
              <a:t>BaofengUV-5R</a:t>
            </a:r>
            <a:endParaRPr lang="en-US" b="1" dirty="0"/>
          </a:p>
        </p:txBody>
      </p:sp>
    </p:spTree>
    <p:extLst>
      <p:ext uri="{BB962C8B-B14F-4D97-AF65-F5344CB8AC3E}">
        <p14:creationId xmlns:p14="http://schemas.microsoft.com/office/powerpoint/2010/main" val="2065399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979" y="1495176"/>
            <a:ext cx="6893168"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Repeater service is much different than station service, imposing additional requirements on system hardware</a:t>
            </a:r>
          </a:p>
          <a:p>
            <a:pPr marL="285750" indent="-285750">
              <a:buFont typeface="Arial" panose="020B0604020202020204" pitchFamily="34" charset="0"/>
              <a:buChar char="•"/>
            </a:pPr>
            <a:r>
              <a:rPr lang="en-US" sz="2000" dirty="0"/>
              <a:t>Hardware that normally functions flawlessly in station service can </a:t>
            </a:r>
            <a:r>
              <a:rPr lang="en-US" sz="2000" dirty="0" smtClean="0"/>
              <a:t>fail or seriously </a:t>
            </a:r>
            <a:r>
              <a:rPr lang="en-US" sz="2000" dirty="0"/>
              <a:t>degrade the performance of a </a:t>
            </a:r>
            <a:r>
              <a:rPr lang="en-US" sz="2000" dirty="0" smtClean="0"/>
              <a:t>repeater system</a:t>
            </a:r>
            <a:endParaRPr lang="en-US" sz="2000" dirty="0"/>
          </a:p>
          <a:p>
            <a:pPr marL="285750" indent="-285750">
              <a:buFont typeface="Arial" panose="020B0604020202020204" pitchFamily="34" charset="0"/>
              <a:buChar char="•"/>
            </a:pPr>
            <a:r>
              <a:rPr lang="en-US" sz="2000" dirty="0" smtClean="0"/>
              <a:t>Very high duty cycle – plan for 24/7 continuous duty cycle</a:t>
            </a:r>
          </a:p>
          <a:p>
            <a:pPr marL="285750" indent="-285750">
              <a:buFont typeface="Arial" panose="020B0604020202020204" pitchFamily="34" charset="0"/>
              <a:buChar char="•"/>
            </a:pPr>
            <a:r>
              <a:rPr lang="en-US" sz="2000" dirty="0"/>
              <a:t>C</a:t>
            </a:r>
            <a:r>
              <a:rPr lang="en-US" sz="2000" dirty="0" smtClean="0"/>
              <a:t>limate control may be non-existent in some repeater vaults. All equipment must be rated for extreme environments.</a:t>
            </a:r>
          </a:p>
          <a:p>
            <a:pPr marL="285750" indent="-285750">
              <a:buFont typeface="Arial" panose="020B0604020202020204" pitchFamily="34" charset="0"/>
              <a:buChar char="•"/>
            </a:pPr>
            <a:r>
              <a:rPr lang="en-US" sz="2000" dirty="0" smtClean="0"/>
              <a:t>Duplex operation presents unique challenges from incidental passive intermodulation (PIM)</a:t>
            </a:r>
          </a:p>
        </p:txBody>
      </p:sp>
      <p:sp>
        <p:nvSpPr>
          <p:cNvPr id="3" name="TextBox 2"/>
          <p:cNvSpPr txBox="1"/>
          <p:nvPr/>
        </p:nvSpPr>
        <p:spPr>
          <a:xfrm>
            <a:off x="1950635" y="154280"/>
            <a:ext cx="5061857" cy="461665"/>
          </a:xfrm>
          <a:prstGeom prst="rect">
            <a:avLst/>
          </a:prstGeom>
          <a:noFill/>
        </p:spPr>
        <p:txBody>
          <a:bodyPr wrap="square" rtlCol="0">
            <a:spAutoFit/>
          </a:bodyPr>
          <a:lstStyle/>
          <a:p>
            <a:pPr algn="ctr"/>
            <a:r>
              <a:rPr lang="en-US" sz="2400" dirty="0" smtClean="0"/>
              <a:t>Repeater Hardware Requirements </a:t>
            </a:r>
            <a:endParaRPr lang="en-US" sz="2400" dirty="0"/>
          </a:p>
        </p:txBody>
      </p:sp>
    </p:spTree>
    <p:extLst>
      <p:ext uri="{BB962C8B-B14F-4D97-AF65-F5344CB8AC3E}">
        <p14:creationId xmlns:p14="http://schemas.microsoft.com/office/powerpoint/2010/main" val="414294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962" y="800584"/>
            <a:ext cx="6893168"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Transmitters</a:t>
            </a:r>
          </a:p>
          <a:p>
            <a:pPr marL="742950" lvl="1" indent="-285750">
              <a:buFont typeface="Arial" panose="020B0604020202020204" pitchFamily="34" charset="0"/>
              <a:buChar char="•"/>
            </a:pPr>
            <a:r>
              <a:rPr lang="en-US" sz="2000" dirty="0" smtClean="0"/>
              <a:t>Very low audio distortion</a:t>
            </a:r>
          </a:p>
          <a:p>
            <a:pPr marL="742950" lvl="1" indent="-285750">
              <a:buFont typeface="Arial" panose="020B0604020202020204" pitchFamily="34" charset="0"/>
              <a:buChar char="•"/>
            </a:pPr>
            <a:r>
              <a:rPr lang="en-US" sz="2000" dirty="0" smtClean="0"/>
              <a:t>Good audio frequency </a:t>
            </a:r>
            <a:r>
              <a:rPr lang="en-US" sz="2000" dirty="0" smtClean="0"/>
              <a:t>response</a:t>
            </a:r>
            <a:endParaRPr lang="en-US" sz="2000" dirty="0" smtClean="0"/>
          </a:p>
          <a:p>
            <a:pPr marL="742950" lvl="1" indent="-285750">
              <a:buFont typeface="Arial" panose="020B0604020202020204" pitchFamily="34" charset="0"/>
              <a:buChar char="•"/>
            </a:pPr>
            <a:r>
              <a:rPr lang="en-US" sz="2000" dirty="0" smtClean="0"/>
              <a:t>Very clean RF output – low sideband noise</a:t>
            </a:r>
          </a:p>
          <a:p>
            <a:pPr marL="742950" lvl="1" indent="-285750">
              <a:buFont typeface="Arial" panose="020B0604020202020204" pitchFamily="34" charset="0"/>
              <a:buChar char="•"/>
            </a:pPr>
            <a:r>
              <a:rPr lang="en-US" sz="2000" dirty="0" smtClean="0"/>
              <a:t>Rated for 24/7 continuous duty cycle</a:t>
            </a:r>
          </a:p>
          <a:p>
            <a:pPr marL="285750" indent="-285750">
              <a:buFont typeface="Arial" panose="020B0604020202020204" pitchFamily="34" charset="0"/>
              <a:buChar char="•"/>
            </a:pPr>
            <a:r>
              <a:rPr lang="en-US" sz="2000" dirty="0" smtClean="0"/>
              <a:t>Receivers</a:t>
            </a:r>
          </a:p>
          <a:p>
            <a:pPr marL="742950" lvl="1" indent="-285750">
              <a:buFont typeface="Arial" panose="020B0604020202020204" pitchFamily="34" charset="0"/>
              <a:buChar char="•"/>
            </a:pPr>
            <a:r>
              <a:rPr lang="en-US" sz="2000" dirty="0"/>
              <a:t>Very low audio distortion</a:t>
            </a:r>
          </a:p>
          <a:p>
            <a:pPr marL="742950" lvl="1" indent="-285750">
              <a:buFont typeface="Arial" panose="020B0604020202020204" pitchFamily="34" charset="0"/>
              <a:buChar char="•"/>
            </a:pPr>
            <a:r>
              <a:rPr lang="en-US" sz="2000" dirty="0"/>
              <a:t>Good audio frequency </a:t>
            </a:r>
            <a:r>
              <a:rPr lang="en-US" sz="2000" dirty="0" smtClean="0"/>
              <a:t>response</a:t>
            </a:r>
            <a:endParaRPr lang="en-US" sz="2000" dirty="0"/>
          </a:p>
          <a:p>
            <a:pPr marL="742950" lvl="1" indent="-285750">
              <a:buFont typeface="Arial" panose="020B0604020202020204" pitchFamily="34" charset="0"/>
              <a:buChar char="•"/>
            </a:pPr>
            <a:r>
              <a:rPr lang="en-US" sz="2000" dirty="0" smtClean="0"/>
              <a:t>Very tight RF front end selectivity</a:t>
            </a:r>
          </a:p>
          <a:p>
            <a:pPr marL="742950" lvl="1" indent="-285750">
              <a:buFont typeface="Arial" panose="020B0604020202020204" pitchFamily="34" charset="0"/>
              <a:buChar char="•"/>
            </a:pPr>
            <a:r>
              <a:rPr lang="en-US" sz="2000" dirty="0" smtClean="0"/>
              <a:t>Very high desense threshold</a:t>
            </a:r>
          </a:p>
          <a:p>
            <a:pPr marL="742950" lvl="1" indent="-285750">
              <a:buFont typeface="Arial" panose="020B0604020202020204" pitchFamily="34" charset="0"/>
              <a:buChar char="•"/>
            </a:pPr>
            <a:r>
              <a:rPr lang="en-US" sz="2000" dirty="0" smtClean="0"/>
              <a:t>Very high intermod rejection </a:t>
            </a:r>
            <a:endParaRPr lang="en-US" sz="2000" dirty="0" smtClean="0"/>
          </a:p>
          <a:p>
            <a:pPr marL="285750" indent="-285750">
              <a:buFont typeface="Arial" panose="020B0604020202020204" pitchFamily="34" charset="0"/>
              <a:buChar char="•"/>
            </a:pPr>
            <a:r>
              <a:rPr lang="en-US" sz="2000" dirty="0"/>
              <a:t>Power Supplies</a:t>
            </a:r>
          </a:p>
          <a:p>
            <a:pPr marL="742950" lvl="1" indent="-285750">
              <a:buFont typeface="Arial" panose="020B0604020202020204" pitchFamily="34" charset="0"/>
              <a:buChar char="•"/>
            </a:pPr>
            <a:r>
              <a:rPr lang="en-US" sz="2000" dirty="0"/>
              <a:t>Very low conducted and radiated RFI</a:t>
            </a:r>
          </a:p>
          <a:p>
            <a:pPr marL="742950" lvl="1" indent="-285750">
              <a:buFont typeface="Arial" panose="020B0604020202020204" pitchFamily="34" charset="0"/>
              <a:buChar char="•"/>
            </a:pPr>
            <a:r>
              <a:rPr lang="en-US" sz="2000" dirty="0"/>
              <a:t>High spike and line disturbance survivability</a:t>
            </a:r>
          </a:p>
          <a:p>
            <a:pPr marL="742950" lvl="1" indent="-285750">
              <a:buFont typeface="Arial" panose="020B0604020202020204" pitchFamily="34" charset="0"/>
              <a:buChar char="•"/>
            </a:pPr>
            <a:r>
              <a:rPr lang="en-US" sz="2000" dirty="0"/>
              <a:t>Rated for 24/7 full load continuous duty</a:t>
            </a:r>
          </a:p>
          <a:p>
            <a:pPr marL="742950" lvl="1" indent="-285750">
              <a:buFont typeface="Arial" panose="020B0604020202020204" pitchFamily="34" charset="0"/>
              <a:buChar char="•"/>
            </a:pPr>
            <a:endParaRPr lang="en-US" sz="2000" dirty="0" smtClean="0"/>
          </a:p>
          <a:p>
            <a:endParaRPr lang="en-US" sz="2000" dirty="0" smtClean="0"/>
          </a:p>
        </p:txBody>
      </p:sp>
      <p:sp>
        <p:nvSpPr>
          <p:cNvPr id="3" name="TextBox 2"/>
          <p:cNvSpPr txBox="1"/>
          <p:nvPr/>
        </p:nvSpPr>
        <p:spPr>
          <a:xfrm>
            <a:off x="1950635" y="154280"/>
            <a:ext cx="5061857" cy="461665"/>
          </a:xfrm>
          <a:prstGeom prst="rect">
            <a:avLst/>
          </a:prstGeom>
          <a:noFill/>
        </p:spPr>
        <p:txBody>
          <a:bodyPr wrap="square" rtlCol="0">
            <a:spAutoFit/>
          </a:bodyPr>
          <a:lstStyle/>
          <a:p>
            <a:pPr algn="ctr"/>
            <a:r>
              <a:rPr lang="en-US" sz="2400" dirty="0" smtClean="0"/>
              <a:t>Repeater Hardware Requirements </a:t>
            </a:r>
            <a:endParaRPr lang="en-US" sz="2400" dirty="0"/>
          </a:p>
        </p:txBody>
      </p:sp>
    </p:spTree>
    <p:extLst>
      <p:ext uri="{BB962C8B-B14F-4D97-AF65-F5344CB8AC3E}">
        <p14:creationId xmlns:p14="http://schemas.microsoft.com/office/powerpoint/2010/main" val="3502485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6962" y="667234"/>
            <a:ext cx="6893168"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Transmission Lines</a:t>
            </a:r>
          </a:p>
          <a:p>
            <a:pPr marL="742950" lvl="1" indent="-285750">
              <a:buFont typeface="Arial" panose="020B0604020202020204" pitchFamily="34" charset="0"/>
              <a:buChar char="•"/>
            </a:pPr>
            <a:r>
              <a:rPr lang="en-US" sz="2000" dirty="0" smtClean="0"/>
              <a:t>Excellent shielding – very low signal ingress/egress</a:t>
            </a:r>
          </a:p>
          <a:p>
            <a:pPr marL="742950" lvl="1" indent="-285750">
              <a:buFont typeface="Arial" panose="020B0604020202020204" pitchFamily="34" charset="0"/>
              <a:buChar char="•"/>
            </a:pPr>
            <a:r>
              <a:rPr lang="en-US" sz="2000" dirty="0" smtClean="0"/>
              <a:t>Single shield braided cables are inadequate</a:t>
            </a:r>
          </a:p>
          <a:p>
            <a:pPr marL="742950" lvl="1" indent="-285750">
              <a:buFont typeface="Arial" panose="020B0604020202020204" pitchFamily="34" charset="0"/>
              <a:buChar char="•"/>
            </a:pPr>
            <a:r>
              <a:rPr lang="en-US" sz="2000" dirty="0" smtClean="0"/>
              <a:t>Very low PIM</a:t>
            </a:r>
          </a:p>
          <a:p>
            <a:pPr marL="742950" lvl="1" indent="-285750">
              <a:buFont typeface="Arial" panose="020B0604020202020204" pitchFamily="34" charset="0"/>
              <a:buChar char="•"/>
            </a:pPr>
            <a:r>
              <a:rPr lang="en-US" sz="2000" dirty="0" smtClean="0"/>
              <a:t>Most braided coax cable generates unacceptable PIM</a:t>
            </a:r>
          </a:p>
          <a:p>
            <a:pPr marL="742950" lvl="1" indent="-285750">
              <a:buFont typeface="Arial" panose="020B0604020202020204" pitchFamily="34" charset="0"/>
              <a:buChar char="•"/>
            </a:pPr>
            <a:r>
              <a:rPr lang="en-US" sz="2000" dirty="0" smtClean="0"/>
              <a:t>‘LMR’ and LMR clones are </a:t>
            </a:r>
            <a:r>
              <a:rPr lang="en-US" sz="2000" dirty="0" smtClean="0"/>
              <a:t>the worst </a:t>
            </a:r>
            <a:r>
              <a:rPr lang="en-US" sz="2000" dirty="0" smtClean="0"/>
              <a:t>PIM generators</a:t>
            </a:r>
          </a:p>
          <a:p>
            <a:pPr marL="742950" lvl="1" indent="-285750">
              <a:buFont typeface="Arial" panose="020B0604020202020204" pitchFamily="34" charset="0"/>
              <a:buChar char="•"/>
            </a:pPr>
            <a:r>
              <a:rPr lang="en-US" sz="2000" dirty="0" smtClean="0"/>
              <a:t>All bare copper braid cables generate PIM </a:t>
            </a:r>
          </a:p>
          <a:p>
            <a:pPr marL="742950" lvl="1" indent="-285750">
              <a:buFont typeface="Arial" panose="020B0604020202020204" pitchFamily="34" charset="0"/>
              <a:buChar char="•"/>
            </a:pPr>
            <a:r>
              <a:rPr lang="en-US" sz="2000" dirty="0" smtClean="0"/>
              <a:t>Andrew Heliax is the gold standard</a:t>
            </a:r>
          </a:p>
          <a:p>
            <a:pPr marL="285750" indent="-285750">
              <a:buFont typeface="Arial" panose="020B0604020202020204" pitchFamily="34" charset="0"/>
              <a:buChar char="•"/>
            </a:pPr>
            <a:r>
              <a:rPr lang="en-US" sz="2000" dirty="0" smtClean="0"/>
              <a:t>Connectors</a:t>
            </a:r>
          </a:p>
          <a:p>
            <a:pPr marL="742950" lvl="1" indent="-285750">
              <a:buFont typeface="Arial" panose="020B0604020202020204" pitchFamily="34" charset="0"/>
              <a:buChar char="•"/>
            </a:pPr>
            <a:r>
              <a:rPr lang="en-US" sz="2000" dirty="0" smtClean="0"/>
              <a:t>No magnetic metals (including nickel plate)</a:t>
            </a:r>
            <a:endParaRPr lang="en-US" sz="2000" dirty="0"/>
          </a:p>
          <a:p>
            <a:pPr marL="742950" lvl="1" indent="-285750">
              <a:buFont typeface="Arial" panose="020B0604020202020204" pitchFamily="34" charset="0"/>
              <a:buChar char="•"/>
            </a:pPr>
            <a:r>
              <a:rPr lang="en-US" sz="2000" dirty="0" smtClean="0"/>
              <a:t>Connector bodies should be brass</a:t>
            </a:r>
            <a:endParaRPr lang="en-US" sz="2000" dirty="0"/>
          </a:p>
          <a:p>
            <a:pPr marL="742950" lvl="1" indent="-285750">
              <a:buFont typeface="Arial" panose="020B0604020202020204" pitchFamily="34" charset="0"/>
              <a:buChar char="•"/>
            </a:pPr>
            <a:r>
              <a:rPr lang="en-US" sz="2000" dirty="0" smtClean="0"/>
              <a:t>Silver or tri-metal (Cu-Sn-Zn) plating </a:t>
            </a:r>
          </a:p>
          <a:p>
            <a:pPr marL="742950" lvl="1" indent="-285750">
              <a:buFont typeface="Arial" panose="020B0604020202020204" pitchFamily="34" charset="0"/>
              <a:buChar char="•"/>
            </a:pPr>
            <a:r>
              <a:rPr lang="en-US" sz="2000" dirty="0" smtClean="0"/>
              <a:t>Andrew connectors are the gold standard</a:t>
            </a:r>
          </a:p>
          <a:p>
            <a:pPr marL="285750" indent="-285750">
              <a:buFont typeface="Arial" panose="020B0604020202020204" pitchFamily="34" charset="0"/>
              <a:buChar char="•"/>
            </a:pPr>
            <a:r>
              <a:rPr lang="en-US" sz="2000" dirty="0"/>
              <a:t>Antennas</a:t>
            </a:r>
          </a:p>
          <a:p>
            <a:pPr marL="742950" lvl="1" indent="-285750">
              <a:buFont typeface="Arial" panose="020B0604020202020204" pitchFamily="34" charset="0"/>
              <a:buChar char="•"/>
            </a:pPr>
            <a:r>
              <a:rPr lang="en-US" sz="2000" dirty="0"/>
              <a:t>Low VSWR across repeater split</a:t>
            </a:r>
          </a:p>
          <a:p>
            <a:pPr marL="742950" lvl="1" indent="-285750">
              <a:buFont typeface="Arial" panose="020B0604020202020204" pitchFamily="34" charset="0"/>
              <a:buChar char="•"/>
            </a:pPr>
            <a:r>
              <a:rPr lang="en-US" sz="2000" dirty="0"/>
              <a:t>Very low PIM</a:t>
            </a:r>
          </a:p>
          <a:p>
            <a:pPr marL="742950" lvl="1" indent="-285750">
              <a:buFont typeface="Arial" panose="020B0604020202020204" pitchFamily="34" charset="0"/>
              <a:buChar char="•"/>
            </a:pPr>
            <a:r>
              <a:rPr lang="en-US" sz="2000" dirty="0"/>
              <a:t>Most Amateur antennas generate unacceptable PIM</a:t>
            </a:r>
          </a:p>
          <a:p>
            <a:pPr marL="742950" lvl="1" indent="-285750">
              <a:buFont typeface="Arial" panose="020B0604020202020204" pitchFamily="34" charset="0"/>
              <a:buChar char="•"/>
            </a:pPr>
            <a:r>
              <a:rPr lang="en-US" sz="2000" dirty="0"/>
              <a:t>Commercial fiberglass antennas can develop </a:t>
            </a:r>
            <a:r>
              <a:rPr lang="en-US" sz="2000" dirty="0" smtClean="0"/>
              <a:t>PIM</a:t>
            </a:r>
            <a:endParaRPr lang="en-US" sz="2000" dirty="0"/>
          </a:p>
        </p:txBody>
      </p:sp>
      <p:sp>
        <p:nvSpPr>
          <p:cNvPr id="3" name="TextBox 2"/>
          <p:cNvSpPr txBox="1"/>
          <p:nvPr/>
        </p:nvSpPr>
        <p:spPr>
          <a:xfrm>
            <a:off x="1950635" y="154280"/>
            <a:ext cx="5061857" cy="461665"/>
          </a:xfrm>
          <a:prstGeom prst="rect">
            <a:avLst/>
          </a:prstGeom>
          <a:noFill/>
        </p:spPr>
        <p:txBody>
          <a:bodyPr wrap="square" rtlCol="0">
            <a:spAutoFit/>
          </a:bodyPr>
          <a:lstStyle/>
          <a:p>
            <a:pPr algn="ctr"/>
            <a:r>
              <a:rPr lang="en-US" sz="2400" dirty="0" smtClean="0"/>
              <a:t>Repeater Hardware Requirements </a:t>
            </a:r>
            <a:endParaRPr lang="en-US" sz="2400" dirty="0"/>
          </a:p>
        </p:txBody>
      </p:sp>
    </p:spTree>
    <p:extLst>
      <p:ext uri="{BB962C8B-B14F-4D97-AF65-F5344CB8AC3E}">
        <p14:creationId xmlns:p14="http://schemas.microsoft.com/office/powerpoint/2010/main" val="2526927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599" y="1148706"/>
            <a:ext cx="831977" cy="970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942" y="1148706"/>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9244" y="331959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50834" y="4818470"/>
            <a:ext cx="1105529" cy="369332"/>
          </a:xfrm>
          <a:prstGeom prst="rect">
            <a:avLst/>
          </a:prstGeom>
          <a:noFill/>
        </p:spPr>
        <p:txBody>
          <a:bodyPr wrap="square" rtlCol="0">
            <a:spAutoFit/>
          </a:bodyPr>
          <a:lstStyle/>
          <a:p>
            <a:pPr algn="ctr"/>
            <a:r>
              <a:rPr lang="en-US" dirty="0" smtClean="0"/>
              <a:t>Receiver</a:t>
            </a:r>
            <a:endParaRPr lang="en-US" dirty="0"/>
          </a:p>
        </p:txBody>
      </p:sp>
      <p:sp>
        <p:nvSpPr>
          <p:cNvPr id="8" name="Rectangle 7"/>
          <p:cNvSpPr/>
          <p:nvPr/>
        </p:nvSpPr>
        <p:spPr>
          <a:xfrm>
            <a:off x="6669593" y="331959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76583" y="4821374"/>
            <a:ext cx="1318845" cy="369332"/>
          </a:xfrm>
          <a:prstGeom prst="rect">
            <a:avLst/>
          </a:prstGeom>
          <a:noFill/>
        </p:spPr>
        <p:txBody>
          <a:bodyPr wrap="square" rtlCol="0">
            <a:spAutoFit/>
          </a:bodyPr>
          <a:lstStyle/>
          <a:p>
            <a:pPr algn="ctr"/>
            <a:r>
              <a:rPr lang="en-US" dirty="0" smtClean="0"/>
              <a:t>Transmitter</a:t>
            </a:r>
            <a:endParaRPr lang="en-US" dirty="0"/>
          </a:p>
        </p:txBody>
      </p:sp>
      <p:cxnSp>
        <p:nvCxnSpPr>
          <p:cNvPr id="21" name="Straight Arrow Connector 20"/>
          <p:cNvCxnSpPr/>
          <p:nvPr/>
        </p:nvCxnSpPr>
        <p:spPr>
          <a:xfrm>
            <a:off x="4953638" y="4458963"/>
            <a:ext cx="1715955"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34707" y="4100355"/>
            <a:ext cx="1186962" cy="369332"/>
          </a:xfrm>
          <a:prstGeom prst="rect">
            <a:avLst/>
          </a:prstGeom>
          <a:noFill/>
        </p:spPr>
        <p:txBody>
          <a:bodyPr wrap="square" rtlCol="0">
            <a:spAutoFit/>
          </a:bodyPr>
          <a:lstStyle/>
          <a:p>
            <a:pPr algn="ctr"/>
            <a:r>
              <a:rPr lang="en-US" dirty="0" smtClean="0"/>
              <a:t>Control</a:t>
            </a:r>
            <a:endParaRPr lang="en-US" dirty="0"/>
          </a:p>
        </p:txBody>
      </p:sp>
      <p:cxnSp>
        <p:nvCxnSpPr>
          <p:cNvPr id="23" name="Straight Arrow Connector 22"/>
          <p:cNvCxnSpPr/>
          <p:nvPr/>
        </p:nvCxnSpPr>
        <p:spPr>
          <a:xfrm flipH="1">
            <a:off x="1993240" y="1861043"/>
            <a:ext cx="3820" cy="1458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151493" y="1861043"/>
            <a:ext cx="3820" cy="14585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9428" y="338919"/>
            <a:ext cx="5061857" cy="461665"/>
          </a:xfrm>
          <a:prstGeom prst="rect">
            <a:avLst/>
          </a:prstGeom>
          <a:noFill/>
        </p:spPr>
        <p:txBody>
          <a:bodyPr wrap="square" rtlCol="0">
            <a:spAutoFit/>
          </a:bodyPr>
          <a:lstStyle/>
          <a:p>
            <a:pPr algn="ctr"/>
            <a:r>
              <a:rPr lang="en-US" sz="2400" dirty="0" smtClean="0"/>
              <a:t>Separate TX and RX Antennas </a:t>
            </a:r>
            <a:endParaRPr lang="en-US" sz="2400" dirty="0"/>
          </a:p>
        </p:txBody>
      </p:sp>
      <p:sp>
        <p:nvSpPr>
          <p:cNvPr id="27" name="TextBox 26"/>
          <p:cNvSpPr txBox="1"/>
          <p:nvPr/>
        </p:nvSpPr>
        <p:spPr>
          <a:xfrm>
            <a:off x="6746391" y="4250328"/>
            <a:ext cx="1208314" cy="338554"/>
          </a:xfrm>
          <a:prstGeom prst="rect">
            <a:avLst/>
          </a:prstGeom>
          <a:noFill/>
        </p:spPr>
        <p:txBody>
          <a:bodyPr wrap="square" rtlCol="0">
            <a:spAutoFit/>
          </a:bodyPr>
          <a:lstStyle/>
          <a:p>
            <a:r>
              <a:rPr lang="en-US" sz="1600" dirty="0" smtClean="0"/>
              <a:t>PTT</a:t>
            </a:r>
            <a:endParaRPr lang="en-US" sz="1600" dirty="0"/>
          </a:p>
        </p:txBody>
      </p:sp>
      <p:sp>
        <p:nvSpPr>
          <p:cNvPr id="19" name="Rectangle 18"/>
          <p:cNvSpPr/>
          <p:nvPr/>
        </p:nvSpPr>
        <p:spPr>
          <a:xfrm>
            <a:off x="3968063" y="331959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787036" y="4818470"/>
            <a:ext cx="1347671" cy="369332"/>
          </a:xfrm>
          <a:prstGeom prst="rect">
            <a:avLst/>
          </a:prstGeom>
          <a:noFill/>
        </p:spPr>
        <p:txBody>
          <a:bodyPr wrap="square" rtlCol="0">
            <a:spAutoFit/>
          </a:bodyPr>
          <a:lstStyle/>
          <a:p>
            <a:pPr algn="ctr"/>
            <a:r>
              <a:rPr lang="en-US" dirty="0" smtClean="0"/>
              <a:t>Controller</a:t>
            </a:r>
            <a:endParaRPr lang="en-US" dirty="0"/>
          </a:p>
        </p:txBody>
      </p:sp>
      <p:cxnSp>
        <p:nvCxnSpPr>
          <p:cNvPr id="24" name="Straight Arrow Connector 23"/>
          <p:cNvCxnSpPr/>
          <p:nvPr/>
        </p:nvCxnSpPr>
        <p:spPr>
          <a:xfrm>
            <a:off x="4953638" y="3693726"/>
            <a:ext cx="1708830" cy="5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34707" y="3335118"/>
            <a:ext cx="1186962" cy="369332"/>
          </a:xfrm>
          <a:prstGeom prst="rect">
            <a:avLst/>
          </a:prstGeom>
          <a:noFill/>
        </p:spPr>
        <p:txBody>
          <a:bodyPr wrap="square" rtlCol="0">
            <a:spAutoFit/>
          </a:bodyPr>
          <a:lstStyle/>
          <a:p>
            <a:pPr algn="ctr"/>
            <a:r>
              <a:rPr lang="en-US" dirty="0" smtClean="0"/>
              <a:t>TX Audio</a:t>
            </a:r>
            <a:endParaRPr lang="en-US" dirty="0"/>
          </a:p>
        </p:txBody>
      </p:sp>
      <p:cxnSp>
        <p:nvCxnSpPr>
          <p:cNvPr id="30" name="Straight Arrow Connector 29"/>
          <p:cNvCxnSpPr/>
          <p:nvPr/>
        </p:nvCxnSpPr>
        <p:spPr>
          <a:xfrm>
            <a:off x="2469880" y="3651369"/>
            <a:ext cx="1498183"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50949" y="3292761"/>
            <a:ext cx="1186962" cy="369332"/>
          </a:xfrm>
          <a:prstGeom prst="rect">
            <a:avLst/>
          </a:prstGeom>
          <a:noFill/>
        </p:spPr>
        <p:txBody>
          <a:bodyPr wrap="square" rtlCol="0">
            <a:spAutoFit/>
          </a:bodyPr>
          <a:lstStyle/>
          <a:p>
            <a:pPr algn="ctr"/>
            <a:r>
              <a:rPr lang="en-US" dirty="0"/>
              <a:t>R</a:t>
            </a:r>
            <a:r>
              <a:rPr lang="en-US" dirty="0" smtClean="0"/>
              <a:t>X Audio</a:t>
            </a:r>
            <a:endParaRPr lang="en-US" dirty="0"/>
          </a:p>
        </p:txBody>
      </p:sp>
      <p:cxnSp>
        <p:nvCxnSpPr>
          <p:cNvPr id="34" name="Straight Arrow Connector 33"/>
          <p:cNvCxnSpPr/>
          <p:nvPr/>
        </p:nvCxnSpPr>
        <p:spPr>
          <a:xfrm>
            <a:off x="2485052" y="4507497"/>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6121" y="4184057"/>
            <a:ext cx="1186962" cy="369332"/>
          </a:xfrm>
          <a:prstGeom prst="rect">
            <a:avLst/>
          </a:prstGeom>
          <a:noFill/>
        </p:spPr>
        <p:txBody>
          <a:bodyPr wrap="square" rtlCol="0">
            <a:spAutoFit/>
          </a:bodyPr>
          <a:lstStyle/>
          <a:p>
            <a:pPr algn="ctr"/>
            <a:r>
              <a:rPr lang="en-US" dirty="0" smtClean="0"/>
              <a:t>CTCSS</a:t>
            </a:r>
            <a:endParaRPr lang="en-US" dirty="0"/>
          </a:p>
        </p:txBody>
      </p:sp>
      <p:cxnSp>
        <p:nvCxnSpPr>
          <p:cNvPr id="36" name="Straight Arrow Connector 35"/>
          <p:cNvCxnSpPr/>
          <p:nvPr/>
        </p:nvCxnSpPr>
        <p:spPr>
          <a:xfrm>
            <a:off x="2479194" y="4070812"/>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66121" y="3723884"/>
            <a:ext cx="1186962" cy="369332"/>
          </a:xfrm>
          <a:prstGeom prst="rect">
            <a:avLst/>
          </a:prstGeom>
          <a:noFill/>
        </p:spPr>
        <p:txBody>
          <a:bodyPr wrap="square" rtlCol="0">
            <a:spAutoFit/>
          </a:bodyPr>
          <a:lstStyle/>
          <a:p>
            <a:pPr algn="ctr"/>
            <a:r>
              <a:rPr lang="en-US" dirty="0" smtClean="0"/>
              <a:t>COR</a:t>
            </a:r>
            <a:endParaRPr lang="en-US" dirty="0"/>
          </a:p>
        </p:txBody>
      </p:sp>
    </p:spTree>
    <p:extLst>
      <p:ext uri="{BB962C8B-B14F-4D97-AF65-F5344CB8AC3E}">
        <p14:creationId xmlns:p14="http://schemas.microsoft.com/office/powerpoint/2010/main" val="755688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949" y="986170"/>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9244" y="4066937"/>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50834" y="5565817"/>
            <a:ext cx="1105529" cy="369332"/>
          </a:xfrm>
          <a:prstGeom prst="rect">
            <a:avLst/>
          </a:prstGeom>
          <a:noFill/>
        </p:spPr>
        <p:txBody>
          <a:bodyPr wrap="square" rtlCol="0">
            <a:spAutoFit/>
          </a:bodyPr>
          <a:lstStyle/>
          <a:p>
            <a:pPr algn="ctr"/>
            <a:r>
              <a:rPr lang="en-US" dirty="0" smtClean="0"/>
              <a:t>Receiver</a:t>
            </a:r>
            <a:endParaRPr lang="en-US" dirty="0"/>
          </a:p>
        </p:txBody>
      </p:sp>
      <p:sp>
        <p:nvSpPr>
          <p:cNvPr id="8" name="Rectangle 7"/>
          <p:cNvSpPr/>
          <p:nvPr/>
        </p:nvSpPr>
        <p:spPr>
          <a:xfrm>
            <a:off x="6669593" y="4066937"/>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76583" y="5568721"/>
            <a:ext cx="1318845" cy="369332"/>
          </a:xfrm>
          <a:prstGeom prst="rect">
            <a:avLst/>
          </a:prstGeom>
          <a:noFill/>
        </p:spPr>
        <p:txBody>
          <a:bodyPr wrap="square" rtlCol="0">
            <a:spAutoFit/>
          </a:bodyPr>
          <a:lstStyle/>
          <a:p>
            <a:pPr algn="ctr"/>
            <a:r>
              <a:rPr lang="en-US" dirty="0" smtClean="0"/>
              <a:t>Transmitter</a:t>
            </a:r>
            <a:endParaRPr lang="en-US" dirty="0"/>
          </a:p>
        </p:txBody>
      </p:sp>
      <p:cxnSp>
        <p:nvCxnSpPr>
          <p:cNvPr id="21" name="Straight Arrow Connector 20"/>
          <p:cNvCxnSpPr/>
          <p:nvPr/>
        </p:nvCxnSpPr>
        <p:spPr>
          <a:xfrm>
            <a:off x="4953638" y="5206310"/>
            <a:ext cx="1715955"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34707" y="4847702"/>
            <a:ext cx="1186962" cy="369332"/>
          </a:xfrm>
          <a:prstGeom prst="rect">
            <a:avLst/>
          </a:prstGeom>
          <a:noFill/>
        </p:spPr>
        <p:txBody>
          <a:bodyPr wrap="square" rtlCol="0">
            <a:spAutoFit/>
          </a:bodyPr>
          <a:lstStyle/>
          <a:p>
            <a:pPr algn="ctr"/>
            <a:r>
              <a:rPr lang="en-US" dirty="0" smtClean="0"/>
              <a:t>Control</a:t>
            </a:r>
            <a:endParaRPr lang="en-US" dirty="0"/>
          </a:p>
        </p:txBody>
      </p:sp>
      <p:cxnSp>
        <p:nvCxnSpPr>
          <p:cNvPr id="23" name="Straight Arrow Connector 22"/>
          <p:cNvCxnSpPr/>
          <p:nvPr/>
        </p:nvCxnSpPr>
        <p:spPr>
          <a:xfrm flipH="1">
            <a:off x="1993240" y="2608390"/>
            <a:ext cx="3820" cy="1458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151493" y="2608390"/>
            <a:ext cx="3820" cy="1458547"/>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9428" y="338919"/>
            <a:ext cx="5061857" cy="461665"/>
          </a:xfrm>
          <a:prstGeom prst="rect">
            <a:avLst/>
          </a:prstGeom>
          <a:noFill/>
        </p:spPr>
        <p:txBody>
          <a:bodyPr wrap="square" rtlCol="0">
            <a:spAutoFit/>
          </a:bodyPr>
          <a:lstStyle/>
          <a:p>
            <a:pPr algn="ctr"/>
            <a:r>
              <a:rPr lang="en-US" sz="2400" dirty="0" smtClean="0"/>
              <a:t>Common Antenna </a:t>
            </a:r>
            <a:endParaRPr lang="en-US" sz="2400" dirty="0"/>
          </a:p>
        </p:txBody>
      </p:sp>
      <p:sp>
        <p:nvSpPr>
          <p:cNvPr id="27" name="TextBox 26"/>
          <p:cNvSpPr txBox="1"/>
          <p:nvPr/>
        </p:nvSpPr>
        <p:spPr>
          <a:xfrm>
            <a:off x="6746391" y="4997675"/>
            <a:ext cx="1208314" cy="338554"/>
          </a:xfrm>
          <a:prstGeom prst="rect">
            <a:avLst/>
          </a:prstGeom>
          <a:noFill/>
        </p:spPr>
        <p:txBody>
          <a:bodyPr wrap="square" rtlCol="0">
            <a:spAutoFit/>
          </a:bodyPr>
          <a:lstStyle/>
          <a:p>
            <a:r>
              <a:rPr lang="en-US" sz="1600" dirty="0" smtClean="0"/>
              <a:t>PTT</a:t>
            </a:r>
            <a:endParaRPr lang="en-US" sz="1600" dirty="0"/>
          </a:p>
        </p:txBody>
      </p:sp>
      <p:sp>
        <p:nvSpPr>
          <p:cNvPr id="19" name="Rectangle 18"/>
          <p:cNvSpPr/>
          <p:nvPr/>
        </p:nvSpPr>
        <p:spPr>
          <a:xfrm>
            <a:off x="3968063" y="4066937"/>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787036" y="5565817"/>
            <a:ext cx="1347671" cy="369332"/>
          </a:xfrm>
          <a:prstGeom prst="rect">
            <a:avLst/>
          </a:prstGeom>
          <a:noFill/>
        </p:spPr>
        <p:txBody>
          <a:bodyPr wrap="square" rtlCol="0">
            <a:spAutoFit/>
          </a:bodyPr>
          <a:lstStyle/>
          <a:p>
            <a:pPr algn="ctr"/>
            <a:r>
              <a:rPr lang="en-US" dirty="0" smtClean="0"/>
              <a:t>Controller</a:t>
            </a:r>
            <a:endParaRPr lang="en-US" dirty="0"/>
          </a:p>
        </p:txBody>
      </p:sp>
      <p:cxnSp>
        <p:nvCxnSpPr>
          <p:cNvPr id="24" name="Straight Arrow Connector 23"/>
          <p:cNvCxnSpPr/>
          <p:nvPr/>
        </p:nvCxnSpPr>
        <p:spPr>
          <a:xfrm>
            <a:off x="4953638" y="4441073"/>
            <a:ext cx="1708830" cy="5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34707" y="4082465"/>
            <a:ext cx="1186962" cy="369332"/>
          </a:xfrm>
          <a:prstGeom prst="rect">
            <a:avLst/>
          </a:prstGeom>
          <a:noFill/>
        </p:spPr>
        <p:txBody>
          <a:bodyPr wrap="square" rtlCol="0">
            <a:spAutoFit/>
          </a:bodyPr>
          <a:lstStyle/>
          <a:p>
            <a:pPr algn="ctr"/>
            <a:r>
              <a:rPr lang="en-US" dirty="0" smtClean="0"/>
              <a:t>TX Audio</a:t>
            </a:r>
            <a:endParaRPr lang="en-US" dirty="0"/>
          </a:p>
        </p:txBody>
      </p:sp>
      <p:cxnSp>
        <p:nvCxnSpPr>
          <p:cNvPr id="30" name="Straight Arrow Connector 29"/>
          <p:cNvCxnSpPr/>
          <p:nvPr/>
        </p:nvCxnSpPr>
        <p:spPr>
          <a:xfrm>
            <a:off x="2469880" y="4398716"/>
            <a:ext cx="1498183"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50949" y="4040108"/>
            <a:ext cx="1186962" cy="369332"/>
          </a:xfrm>
          <a:prstGeom prst="rect">
            <a:avLst/>
          </a:prstGeom>
          <a:noFill/>
        </p:spPr>
        <p:txBody>
          <a:bodyPr wrap="square" rtlCol="0">
            <a:spAutoFit/>
          </a:bodyPr>
          <a:lstStyle/>
          <a:p>
            <a:pPr algn="ctr"/>
            <a:r>
              <a:rPr lang="en-US" dirty="0"/>
              <a:t>R</a:t>
            </a:r>
            <a:r>
              <a:rPr lang="en-US" dirty="0" smtClean="0"/>
              <a:t>X Audio</a:t>
            </a:r>
            <a:endParaRPr lang="en-US" dirty="0"/>
          </a:p>
        </p:txBody>
      </p:sp>
      <p:cxnSp>
        <p:nvCxnSpPr>
          <p:cNvPr id="34" name="Straight Arrow Connector 33"/>
          <p:cNvCxnSpPr/>
          <p:nvPr/>
        </p:nvCxnSpPr>
        <p:spPr>
          <a:xfrm>
            <a:off x="2485052" y="5254844"/>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6121" y="4931404"/>
            <a:ext cx="1186962" cy="369332"/>
          </a:xfrm>
          <a:prstGeom prst="rect">
            <a:avLst/>
          </a:prstGeom>
          <a:noFill/>
        </p:spPr>
        <p:txBody>
          <a:bodyPr wrap="square" rtlCol="0">
            <a:spAutoFit/>
          </a:bodyPr>
          <a:lstStyle/>
          <a:p>
            <a:pPr algn="ctr"/>
            <a:r>
              <a:rPr lang="en-US" dirty="0" smtClean="0"/>
              <a:t>CTCSS</a:t>
            </a:r>
            <a:endParaRPr lang="en-US" dirty="0"/>
          </a:p>
        </p:txBody>
      </p:sp>
      <p:cxnSp>
        <p:nvCxnSpPr>
          <p:cNvPr id="36" name="Straight Arrow Connector 35"/>
          <p:cNvCxnSpPr/>
          <p:nvPr/>
        </p:nvCxnSpPr>
        <p:spPr>
          <a:xfrm>
            <a:off x="2479194" y="4818159"/>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66121" y="4471231"/>
            <a:ext cx="1186962" cy="369332"/>
          </a:xfrm>
          <a:prstGeom prst="rect">
            <a:avLst/>
          </a:prstGeom>
          <a:noFill/>
        </p:spPr>
        <p:txBody>
          <a:bodyPr wrap="square" rtlCol="0">
            <a:spAutoFit/>
          </a:bodyPr>
          <a:lstStyle/>
          <a:p>
            <a:pPr algn="ctr"/>
            <a:r>
              <a:rPr lang="en-US" dirty="0" smtClean="0"/>
              <a:t>COR</a:t>
            </a:r>
            <a:endParaRPr lang="en-US" dirty="0"/>
          </a:p>
        </p:txBody>
      </p:sp>
      <p:sp>
        <p:nvSpPr>
          <p:cNvPr id="28" name="Rectangle 27"/>
          <p:cNvSpPr/>
          <p:nvPr/>
        </p:nvSpPr>
        <p:spPr>
          <a:xfrm>
            <a:off x="3862791" y="2032810"/>
            <a:ext cx="1226458" cy="76899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2002031" y="2605629"/>
            <a:ext cx="2151680" cy="276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5464" y="2602867"/>
            <a:ext cx="2346029" cy="5524"/>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511893" y="2240548"/>
            <a:ext cx="315108" cy="36507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153711" y="2240548"/>
            <a:ext cx="293571" cy="36231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76020" y="1710612"/>
            <a:ext cx="0" cy="510875"/>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82539" y="2804566"/>
            <a:ext cx="1186962" cy="369332"/>
          </a:xfrm>
          <a:prstGeom prst="rect">
            <a:avLst/>
          </a:prstGeom>
          <a:noFill/>
        </p:spPr>
        <p:txBody>
          <a:bodyPr wrap="square" rtlCol="0">
            <a:spAutoFit/>
          </a:bodyPr>
          <a:lstStyle/>
          <a:p>
            <a:pPr algn="ctr"/>
            <a:r>
              <a:rPr lang="en-US" dirty="0" smtClean="0"/>
              <a:t>Duplexer</a:t>
            </a:r>
            <a:endParaRPr lang="en-US" dirty="0"/>
          </a:p>
        </p:txBody>
      </p:sp>
      <p:cxnSp>
        <p:nvCxnSpPr>
          <p:cNvPr id="51" name="Straight Arrow Connector 50"/>
          <p:cNvCxnSpPr/>
          <p:nvPr/>
        </p:nvCxnSpPr>
        <p:spPr>
          <a:xfrm flipH="1" flipV="1">
            <a:off x="5847363" y="2605623"/>
            <a:ext cx="104011" cy="541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395411" y="2608597"/>
            <a:ext cx="160952" cy="97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485227" y="2218776"/>
            <a:ext cx="293572" cy="337596"/>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4192330" y="2224244"/>
            <a:ext cx="263391" cy="33212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14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979" y="1230256"/>
            <a:ext cx="689316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Transmitter energy must flow only to TX antenna – must not reach receiver</a:t>
            </a:r>
          </a:p>
          <a:p>
            <a:pPr marL="285750" indent="-285750">
              <a:buFont typeface="Arial" panose="020B0604020202020204" pitchFamily="34" charset="0"/>
              <a:buChar char="•"/>
            </a:pPr>
            <a:r>
              <a:rPr lang="en-US" sz="2000" dirty="0" smtClean="0"/>
              <a:t>Transmitter energy includes:</a:t>
            </a:r>
          </a:p>
          <a:p>
            <a:pPr marL="742950" lvl="1" indent="-285750">
              <a:buFont typeface="Arial" panose="020B0604020202020204" pitchFamily="34" charset="0"/>
              <a:buChar char="•"/>
            </a:pPr>
            <a:r>
              <a:rPr lang="en-US" sz="2000" dirty="0" smtClean="0"/>
              <a:t>On-TX-channel energy (TX main signal)</a:t>
            </a:r>
          </a:p>
          <a:p>
            <a:pPr marL="1200150" lvl="2" indent="-285750">
              <a:buFont typeface="Arial" panose="020B0604020202020204" pitchFamily="34" charset="0"/>
              <a:buChar char="•"/>
            </a:pPr>
            <a:r>
              <a:rPr lang="en-US" sz="2000" dirty="0" smtClean="0"/>
              <a:t>Causes receiver desense</a:t>
            </a:r>
          </a:p>
          <a:p>
            <a:pPr marL="742950" lvl="1" indent="-285750">
              <a:buFont typeface="Arial" panose="020B0604020202020204" pitchFamily="34" charset="0"/>
              <a:buChar char="•"/>
            </a:pPr>
            <a:r>
              <a:rPr lang="en-US" sz="2000" dirty="0" smtClean="0"/>
              <a:t>On-RX-channel energy (TX sideband noise)</a:t>
            </a:r>
          </a:p>
          <a:p>
            <a:pPr marL="1200150" lvl="2" indent="-285750">
              <a:buFont typeface="Arial" panose="020B0604020202020204" pitchFamily="34" charset="0"/>
              <a:buChar char="•"/>
            </a:pPr>
            <a:r>
              <a:rPr lang="en-US" sz="2000" dirty="0" smtClean="0"/>
              <a:t>Causes on-channel receive interference</a:t>
            </a:r>
          </a:p>
          <a:p>
            <a:pPr marL="285750" indent="-285750">
              <a:buFont typeface="Arial" panose="020B0604020202020204" pitchFamily="34" charset="0"/>
              <a:buChar char="•"/>
            </a:pPr>
            <a:r>
              <a:rPr lang="en-US" sz="2000" dirty="0" smtClean="0"/>
              <a:t>Receive signal energy from RX antenna must flow only to receiver</a:t>
            </a:r>
          </a:p>
          <a:p>
            <a:pPr marL="742950" lvl="1" indent="-285750">
              <a:buFont typeface="Arial" panose="020B0604020202020204" pitchFamily="34" charset="0"/>
              <a:buChar char="•"/>
            </a:pPr>
            <a:r>
              <a:rPr lang="en-US" sz="2000" dirty="0" smtClean="0"/>
              <a:t>Prevents receive signal energy from being split between receiver and transmitter</a:t>
            </a:r>
          </a:p>
          <a:p>
            <a:pPr marL="742950" lvl="1" indent="-285750">
              <a:buFont typeface="Arial" panose="020B0604020202020204" pitchFamily="34" charset="0"/>
              <a:buChar char="•"/>
            </a:pPr>
            <a:r>
              <a:rPr lang="en-US" sz="2000" dirty="0" smtClean="0"/>
              <a:t>Not a problem with separate antennas</a:t>
            </a:r>
            <a:endParaRPr lang="en-US" sz="2000" dirty="0"/>
          </a:p>
        </p:txBody>
      </p:sp>
      <p:sp>
        <p:nvSpPr>
          <p:cNvPr id="3" name="TextBox 2"/>
          <p:cNvSpPr txBox="1"/>
          <p:nvPr/>
        </p:nvSpPr>
        <p:spPr>
          <a:xfrm>
            <a:off x="1122327" y="306680"/>
            <a:ext cx="6718472" cy="461665"/>
          </a:xfrm>
          <a:prstGeom prst="rect">
            <a:avLst/>
          </a:prstGeom>
          <a:noFill/>
        </p:spPr>
        <p:txBody>
          <a:bodyPr wrap="square" rtlCol="0">
            <a:spAutoFit/>
          </a:bodyPr>
          <a:lstStyle/>
          <a:p>
            <a:pPr algn="ctr"/>
            <a:r>
              <a:rPr lang="en-US" sz="2400" dirty="0" smtClean="0"/>
              <a:t>Transmitter - Receiver </a:t>
            </a:r>
            <a:r>
              <a:rPr lang="en-US" sz="2400" dirty="0" smtClean="0"/>
              <a:t>Isolation Requirements </a:t>
            </a:r>
            <a:endParaRPr lang="en-US" sz="2400" dirty="0"/>
          </a:p>
        </p:txBody>
      </p:sp>
    </p:spTree>
    <p:extLst>
      <p:ext uri="{BB962C8B-B14F-4D97-AF65-F5344CB8AC3E}">
        <p14:creationId xmlns:p14="http://schemas.microsoft.com/office/powerpoint/2010/main" val="220036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4979" y="1230256"/>
            <a:ext cx="6893168"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Receiver desense is caused by a strong </a:t>
            </a:r>
            <a:r>
              <a:rPr lang="en-US" sz="2000" b="1" i="1" dirty="0" smtClean="0"/>
              <a:t>off-channel </a:t>
            </a:r>
            <a:r>
              <a:rPr lang="en-US" sz="2000" dirty="0" smtClean="0"/>
              <a:t>signal</a:t>
            </a:r>
          </a:p>
          <a:p>
            <a:pPr marL="285750" indent="-285750">
              <a:buFont typeface="Arial" panose="020B0604020202020204" pitchFamily="34" charset="0"/>
              <a:buChar char="•"/>
            </a:pPr>
            <a:r>
              <a:rPr lang="en-US" sz="2000" dirty="0" smtClean="0"/>
              <a:t>One or more receiver circuits is overloaded to the point that the DC operating point of the circuit changes, upsetting the operation of that circuit</a:t>
            </a:r>
          </a:p>
          <a:p>
            <a:pPr marL="285750" indent="-285750">
              <a:buFont typeface="Arial" panose="020B0604020202020204" pitchFamily="34" charset="0"/>
              <a:buChar char="•"/>
            </a:pPr>
            <a:r>
              <a:rPr lang="en-US" sz="2000" dirty="0"/>
              <a:t>Receive degradation </a:t>
            </a:r>
            <a:r>
              <a:rPr lang="en-US" sz="2000" dirty="0" smtClean="0"/>
              <a:t>caused by </a:t>
            </a:r>
            <a:r>
              <a:rPr lang="en-US" sz="2000" dirty="0"/>
              <a:t>on-channel sources (such as transmitter noise) is </a:t>
            </a:r>
            <a:r>
              <a:rPr lang="en-US" sz="2000" b="1" i="1" dirty="0"/>
              <a:t>not</a:t>
            </a:r>
            <a:r>
              <a:rPr lang="en-US" sz="2000" dirty="0"/>
              <a:t> </a:t>
            </a:r>
            <a:r>
              <a:rPr lang="en-US" sz="2000" dirty="0" smtClean="0"/>
              <a:t>desense </a:t>
            </a:r>
            <a:endParaRPr lang="en-US" sz="2000" dirty="0"/>
          </a:p>
          <a:p>
            <a:pPr marL="285750" indent="-285750">
              <a:buFont typeface="Arial" panose="020B0604020202020204" pitchFamily="34" charset="0"/>
              <a:buChar char="•"/>
            </a:pPr>
            <a:r>
              <a:rPr lang="en-US" sz="2000" dirty="0" smtClean="0"/>
              <a:t>The cure for receiver desense is very high selectivity ahead of any active stages in the receiver (tight front end)</a:t>
            </a:r>
          </a:p>
          <a:p>
            <a:pPr marL="285750" indent="-285750">
              <a:buFont typeface="Arial" panose="020B0604020202020204" pitchFamily="34" charset="0"/>
              <a:buChar char="•"/>
            </a:pPr>
            <a:r>
              <a:rPr lang="en-US" sz="2000" dirty="0" smtClean="0"/>
              <a:t>Very high front end selectivity is difficult to achieve in a frequency-agile receiver</a:t>
            </a:r>
          </a:p>
        </p:txBody>
      </p:sp>
      <p:sp>
        <p:nvSpPr>
          <p:cNvPr id="3" name="TextBox 2"/>
          <p:cNvSpPr txBox="1"/>
          <p:nvPr/>
        </p:nvSpPr>
        <p:spPr>
          <a:xfrm>
            <a:off x="1950635" y="154280"/>
            <a:ext cx="5061857" cy="461665"/>
          </a:xfrm>
          <a:prstGeom prst="rect">
            <a:avLst/>
          </a:prstGeom>
          <a:noFill/>
        </p:spPr>
        <p:txBody>
          <a:bodyPr wrap="square" rtlCol="0">
            <a:spAutoFit/>
          </a:bodyPr>
          <a:lstStyle/>
          <a:p>
            <a:pPr algn="ctr"/>
            <a:r>
              <a:rPr lang="en-US" sz="2400" dirty="0" smtClean="0"/>
              <a:t>Sidebar Discussion – Receiver Desense </a:t>
            </a:r>
            <a:endParaRPr lang="en-US" sz="2400" dirty="0"/>
          </a:p>
        </p:txBody>
      </p:sp>
    </p:spTree>
    <p:extLst>
      <p:ext uri="{BB962C8B-B14F-4D97-AF65-F5344CB8AC3E}">
        <p14:creationId xmlns:p14="http://schemas.microsoft.com/office/powerpoint/2010/main" val="3073885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5992" y="154280"/>
            <a:ext cx="8062545" cy="461665"/>
          </a:xfrm>
          <a:prstGeom prst="rect">
            <a:avLst/>
          </a:prstGeom>
          <a:noFill/>
        </p:spPr>
        <p:txBody>
          <a:bodyPr wrap="square" rtlCol="0">
            <a:spAutoFit/>
          </a:bodyPr>
          <a:lstStyle/>
          <a:p>
            <a:pPr algn="ctr"/>
            <a:r>
              <a:rPr lang="en-US" sz="2400" dirty="0" smtClean="0"/>
              <a:t>TX-RX Isolation Requirements – W1SYE MASTR II Repeater </a:t>
            </a:r>
            <a:endParaRPr lang="en-US" sz="2400" dirty="0"/>
          </a:p>
        </p:txBody>
      </p:sp>
      <p:pic>
        <p:nvPicPr>
          <p:cNvPr id="4" name="Picture 3"/>
          <p:cNvPicPr>
            <a:picLocks noChangeAspect="1"/>
          </p:cNvPicPr>
          <p:nvPr/>
        </p:nvPicPr>
        <p:blipFill>
          <a:blip r:embed="rId2"/>
          <a:stretch>
            <a:fillRect/>
          </a:stretch>
        </p:blipFill>
        <p:spPr>
          <a:xfrm>
            <a:off x="954168" y="1112129"/>
            <a:ext cx="7054789" cy="5226967"/>
          </a:xfrm>
          <a:prstGeom prst="rect">
            <a:avLst/>
          </a:prstGeom>
        </p:spPr>
      </p:pic>
      <p:sp>
        <p:nvSpPr>
          <p:cNvPr id="5" name="Rectangle 4"/>
          <p:cNvSpPr/>
          <p:nvPr/>
        </p:nvSpPr>
        <p:spPr>
          <a:xfrm>
            <a:off x="4100554" y="1421955"/>
            <a:ext cx="58366" cy="4348264"/>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8932" y="2228327"/>
            <a:ext cx="2113818" cy="369332"/>
          </a:xfrm>
          <a:prstGeom prst="rect">
            <a:avLst/>
          </a:prstGeom>
          <a:noFill/>
        </p:spPr>
        <p:txBody>
          <a:bodyPr wrap="square" rtlCol="0">
            <a:spAutoFit/>
          </a:bodyPr>
          <a:lstStyle/>
          <a:p>
            <a:pPr algn="ctr"/>
            <a:r>
              <a:rPr lang="en-US" dirty="0" smtClean="0"/>
              <a:t>Receiver Desense</a:t>
            </a:r>
            <a:endParaRPr lang="en-US" dirty="0"/>
          </a:p>
        </p:txBody>
      </p:sp>
      <p:sp>
        <p:nvSpPr>
          <p:cNvPr id="7" name="TextBox 6"/>
          <p:cNvSpPr txBox="1"/>
          <p:nvPr/>
        </p:nvSpPr>
        <p:spPr>
          <a:xfrm>
            <a:off x="5268057" y="3093843"/>
            <a:ext cx="2113818" cy="369332"/>
          </a:xfrm>
          <a:prstGeom prst="rect">
            <a:avLst/>
          </a:prstGeom>
          <a:noFill/>
        </p:spPr>
        <p:txBody>
          <a:bodyPr wrap="square" rtlCol="0">
            <a:spAutoFit/>
          </a:bodyPr>
          <a:lstStyle/>
          <a:p>
            <a:pPr algn="ctr"/>
            <a:r>
              <a:rPr lang="en-US" dirty="0" smtClean="0"/>
              <a:t>Transmitter noise</a:t>
            </a:r>
            <a:endParaRPr lang="en-US" dirty="0"/>
          </a:p>
        </p:txBody>
      </p:sp>
      <p:cxnSp>
        <p:nvCxnSpPr>
          <p:cNvPr id="9" name="Straight Arrow Connector 8"/>
          <p:cNvCxnSpPr/>
          <p:nvPr/>
        </p:nvCxnSpPr>
        <p:spPr>
          <a:xfrm flipH="1">
            <a:off x="4648932" y="2597659"/>
            <a:ext cx="670972" cy="680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324841" y="3463175"/>
            <a:ext cx="675909" cy="629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15132" y="2123656"/>
            <a:ext cx="1034981" cy="369332"/>
          </a:xfrm>
          <a:prstGeom prst="rect">
            <a:avLst/>
          </a:prstGeom>
          <a:noFill/>
        </p:spPr>
        <p:txBody>
          <a:bodyPr wrap="square" rtlCol="0">
            <a:spAutoFit/>
          </a:bodyPr>
          <a:lstStyle/>
          <a:p>
            <a:pPr algn="ctr"/>
            <a:r>
              <a:rPr lang="en-US" dirty="0" smtClean="0"/>
              <a:t>67 dB</a:t>
            </a:r>
            <a:endParaRPr lang="en-US" dirty="0"/>
          </a:p>
        </p:txBody>
      </p:sp>
      <p:sp>
        <p:nvSpPr>
          <p:cNvPr id="16" name="TextBox 15"/>
          <p:cNvSpPr txBox="1"/>
          <p:nvPr/>
        </p:nvSpPr>
        <p:spPr>
          <a:xfrm>
            <a:off x="2665521" y="3777723"/>
            <a:ext cx="1034981" cy="369332"/>
          </a:xfrm>
          <a:prstGeom prst="rect">
            <a:avLst/>
          </a:prstGeom>
          <a:noFill/>
        </p:spPr>
        <p:txBody>
          <a:bodyPr wrap="square" rtlCol="0">
            <a:spAutoFit/>
          </a:bodyPr>
          <a:lstStyle/>
          <a:p>
            <a:pPr algn="ctr"/>
            <a:r>
              <a:rPr lang="en-US" dirty="0"/>
              <a:t>5</a:t>
            </a:r>
            <a:r>
              <a:rPr lang="en-US" dirty="0" smtClean="0"/>
              <a:t>7 dB</a:t>
            </a:r>
            <a:endParaRPr lang="en-US" dirty="0"/>
          </a:p>
        </p:txBody>
      </p:sp>
      <p:cxnSp>
        <p:nvCxnSpPr>
          <p:cNvPr id="17" name="Straight Arrow Connector 16"/>
          <p:cNvCxnSpPr/>
          <p:nvPr/>
        </p:nvCxnSpPr>
        <p:spPr>
          <a:xfrm>
            <a:off x="3700502" y="2492988"/>
            <a:ext cx="349611" cy="445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55412" y="3589894"/>
            <a:ext cx="494701" cy="2714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50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904" y="338919"/>
            <a:ext cx="8394192" cy="461665"/>
          </a:xfrm>
          <a:prstGeom prst="rect">
            <a:avLst/>
          </a:prstGeom>
          <a:noFill/>
        </p:spPr>
        <p:txBody>
          <a:bodyPr wrap="square" rtlCol="0">
            <a:spAutoFit/>
          </a:bodyPr>
          <a:lstStyle/>
          <a:p>
            <a:pPr algn="ctr"/>
            <a:r>
              <a:rPr lang="en-US" sz="2400" dirty="0" smtClean="0"/>
              <a:t>A radio communication problem in Mayberry</a:t>
            </a:r>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56" y="1997202"/>
            <a:ext cx="6629400" cy="2552700"/>
          </a:xfrm>
          <a:prstGeom prst="rect">
            <a:avLst/>
          </a:prstGeom>
        </p:spPr>
      </p:pic>
      <p:sp>
        <p:nvSpPr>
          <p:cNvPr id="5" name="TextBox 4"/>
          <p:cNvSpPr txBox="1"/>
          <p:nvPr/>
        </p:nvSpPr>
        <p:spPr>
          <a:xfrm>
            <a:off x="3893535" y="2364429"/>
            <a:ext cx="1356930" cy="646331"/>
          </a:xfrm>
          <a:prstGeom prst="rect">
            <a:avLst/>
          </a:prstGeom>
          <a:noFill/>
        </p:spPr>
        <p:txBody>
          <a:bodyPr wrap="square" rtlCol="0">
            <a:spAutoFit/>
          </a:bodyPr>
          <a:lstStyle/>
          <a:p>
            <a:pPr algn="ctr"/>
            <a:r>
              <a:rPr lang="en-US" dirty="0" smtClean="0"/>
              <a:t>Mayberry</a:t>
            </a:r>
          </a:p>
          <a:p>
            <a:pPr algn="ctr"/>
            <a:r>
              <a:rPr lang="en-US" dirty="0" smtClean="0"/>
              <a:t>Mountain</a:t>
            </a:r>
            <a:endParaRPr lang="en-US" dirty="0"/>
          </a:p>
        </p:txBody>
      </p:sp>
      <p:sp>
        <p:nvSpPr>
          <p:cNvPr id="7" name="TextBox 6"/>
          <p:cNvSpPr txBox="1"/>
          <p:nvPr/>
        </p:nvSpPr>
        <p:spPr>
          <a:xfrm>
            <a:off x="1092423" y="4098741"/>
            <a:ext cx="1356930" cy="646331"/>
          </a:xfrm>
          <a:prstGeom prst="rect">
            <a:avLst/>
          </a:prstGeom>
          <a:noFill/>
        </p:spPr>
        <p:txBody>
          <a:bodyPr wrap="square" rtlCol="0">
            <a:spAutoFit/>
          </a:bodyPr>
          <a:lstStyle/>
          <a:p>
            <a:pPr algn="ctr"/>
            <a:r>
              <a:rPr lang="en-US" dirty="0" smtClean="0"/>
              <a:t>Sheriff</a:t>
            </a:r>
          </a:p>
          <a:p>
            <a:pPr algn="ctr"/>
            <a:r>
              <a:rPr lang="en-US" dirty="0" smtClean="0"/>
              <a:t>Andy</a:t>
            </a:r>
          </a:p>
        </p:txBody>
      </p:sp>
      <p:sp>
        <p:nvSpPr>
          <p:cNvPr id="8" name="TextBox 7"/>
          <p:cNvSpPr txBox="1"/>
          <p:nvPr/>
        </p:nvSpPr>
        <p:spPr>
          <a:xfrm>
            <a:off x="6804375" y="4190160"/>
            <a:ext cx="1356930" cy="646331"/>
          </a:xfrm>
          <a:prstGeom prst="rect">
            <a:avLst/>
          </a:prstGeom>
          <a:noFill/>
        </p:spPr>
        <p:txBody>
          <a:bodyPr wrap="square" rtlCol="0">
            <a:spAutoFit/>
          </a:bodyPr>
          <a:lstStyle/>
          <a:p>
            <a:pPr algn="ctr"/>
            <a:r>
              <a:rPr lang="en-US" dirty="0" smtClean="0"/>
              <a:t>Deputy</a:t>
            </a:r>
          </a:p>
          <a:p>
            <a:pPr algn="ctr"/>
            <a:r>
              <a:rPr lang="en-US" dirty="0" smtClean="0"/>
              <a:t>Fife</a:t>
            </a:r>
            <a:endParaRPr lang="en-US" dirty="0" smtClean="0"/>
          </a:p>
        </p:txBody>
      </p:sp>
    </p:spTree>
    <p:extLst>
      <p:ext uri="{BB962C8B-B14F-4D97-AF65-F5344CB8AC3E}">
        <p14:creationId xmlns:p14="http://schemas.microsoft.com/office/powerpoint/2010/main" val="3180568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356161" y="-140656"/>
            <a:ext cx="6250161" cy="7243790"/>
          </a:xfrm>
          <a:prstGeom prst="rect">
            <a:avLst/>
          </a:prstGeom>
        </p:spPr>
      </p:pic>
    </p:spTree>
    <p:extLst>
      <p:ext uri="{BB962C8B-B14F-4D97-AF65-F5344CB8AC3E}">
        <p14:creationId xmlns:p14="http://schemas.microsoft.com/office/powerpoint/2010/main" val="419556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1435312" y="-376269"/>
            <a:ext cx="5942635" cy="7334657"/>
          </a:xfrm>
          <a:prstGeom prst="rect">
            <a:avLst/>
          </a:prstGeom>
        </p:spPr>
      </p:pic>
    </p:spTree>
    <p:extLst>
      <p:ext uri="{BB962C8B-B14F-4D97-AF65-F5344CB8AC3E}">
        <p14:creationId xmlns:p14="http://schemas.microsoft.com/office/powerpoint/2010/main" val="3773438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548" y="541977"/>
            <a:ext cx="7373566" cy="2554545"/>
          </a:xfrm>
          <a:prstGeom prst="rect">
            <a:avLst/>
          </a:prstGeom>
        </p:spPr>
        <p:txBody>
          <a:bodyPr wrap="square">
            <a:spAutoFit/>
          </a:bodyPr>
          <a:lstStyle/>
          <a:p>
            <a:r>
              <a:rPr lang="en-US" sz="1600" b="1" dirty="0">
                <a:solidFill>
                  <a:srgbClr val="231F20"/>
                </a:solidFill>
                <a:latin typeface="AvenirLTStd-Black"/>
              </a:rPr>
              <a:t>ELECTRICAL SPECIFICATIONS </a:t>
            </a:r>
            <a:r>
              <a:rPr lang="en-US" sz="1600" b="1" dirty="0">
                <a:solidFill>
                  <a:srgbClr val="231F20"/>
                </a:solidFill>
                <a:latin typeface="AvenirLTStd-Heavy"/>
              </a:rPr>
              <a:t>TPRD-1554 </a:t>
            </a:r>
            <a:endParaRPr lang="en-US" sz="1600" b="1" dirty="0" smtClean="0">
              <a:solidFill>
                <a:srgbClr val="231F20"/>
              </a:solidFill>
              <a:latin typeface="AvenirLTStd-Heavy"/>
            </a:endParaRPr>
          </a:p>
          <a:p>
            <a:r>
              <a:rPr lang="en-US" sz="1600" dirty="0" smtClean="0">
                <a:solidFill>
                  <a:srgbClr val="231F20"/>
                </a:solidFill>
                <a:latin typeface="AvenirLTStd-Heavy"/>
              </a:rPr>
              <a:t>Tuning </a:t>
            </a:r>
            <a:r>
              <a:rPr lang="en-US" sz="1600" dirty="0">
                <a:solidFill>
                  <a:srgbClr val="231F20"/>
                </a:solidFill>
                <a:latin typeface="AvenirLTStd-Heavy"/>
              </a:rPr>
              <a:t>range </a:t>
            </a:r>
            <a:r>
              <a:rPr lang="en-US" sz="1600" dirty="0">
                <a:solidFill>
                  <a:srgbClr val="231F20"/>
                </a:solidFill>
                <a:latin typeface="AvenirLTStd-Book"/>
              </a:rPr>
              <a:t>144-174 MHz</a:t>
            </a:r>
          </a:p>
          <a:p>
            <a:r>
              <a:rPr lang="en-US" sz="1600" dirty="0">
                <a:solidFill>
                  <a:srgbClr val="231F20"/>
                </a:solidFill>
                <a:latin typeface="AvenirLTStd-Heavy"/>
              </a:rPr>
              <a:t>Frequency separation (min) </a:t>
            </a:r>
            <a:r>
              <a:rPr lang="en-US" sz="1600" dirty="0">
                <a:solidFill>
                  <a:srgbClr val="231F20"/>
                </a:solidFill>
                <a:latin typeface="AvenirLTStd-Book"/>
              </a:rPr>
              <a:t>600 </a:t>
            </a:r>
            <a:r>
              <a:rPr lang="en-US" sz="1600" dirty="0" smtClean="0">
                <a:solidFill>
                  <a:srgbClr val="231F20"/>
                </a:solidFill>
                <a:latin typeface="AvenirLTStd-Book"/>
              </a:rPr>
              <a:t>KHz</a:t>
            </a:r>
            <a:endParaRPr lang="en-US" sz="1600" dirty="0">
              <a:solidFill>
                <a:srgbClr val="231F20"/>
              </a:solidFill>
              <a:latin typeface="AvenirLTStd-Book"/>
            </a:endParaRPr>
          </a:p>
          <a:p>
            <a:r>
              <a:rPr lang="en-US" sz="1600" dirty="0">
                <a:solidFill>
                  <a:srgbClr val="231F20"/>
                </a:solidFill>
                <a:latin typeface="AvenirLTStd-Heavy"/>
              </a:rPr>
              <a:t>Maximum input power </a:t>
            </a:r>
            <a:r>
              <a:rPr lang="en-US" sz="1600" dirty="0">
                <a:solidFill>
                  <a:srgbClr val="231F20"/>
                </a:solidFill>
                <a:latin typeface="AvenirLTStd-Book"/>
              </a:rPr>
              <a:t>350 watts</a:t>
            </a:r>
          </a:p>
          <a:p>
            <a:r>
              <a:rPr lang="en-US" sz="1600" dirty="0">
                <a:solidFill>
                  <a:srgbClr val="231F20"/>
                </a:solidFill>
                <a:latin typeface="AvenirLTStd-Heavy"/>
              </a:rPr>
              <a:t>VSWR (max) </a:t>
            </a:r>
            <a:r>
              <a:rPr lang="en-US" sz="1600" dirty="0">
                <a:solidFill>
                  <a:srgbClr val="231F20"/>
                </a:solidFill>
                <a:latin typeface="AvenirLTStd-Book"/>
              </a:rPr>
              <a:t>1.5:1</a:t>
            </a:r>
          </a:p>
          <a:p>
            <a:r>
              <a:rPr lang="en-US" sz="1600" dirty="0">
                <a:solidFill>
                  <a:srgbClr val="231F20"/>
                </a:solidFill>
                <a:latin typeface="AvenirLTStd-Heavy"/>
              </a:rPr>
              <a:t>Insertion loss: TX/RX to ant. </a:t>
            </a:r>
            <a:r>
              <a:rPr lang="en-US" sz="1600" dirty="0">
                <a:solidFill>
                  <a:srgbClr val="231F20"/>
                </a:solidFill>
                <a:latin typeface="AvenirLTStd-Book"/>
              </a:rPr>
              <a:t>1.5 dB </a:t>
            </a:r>
            <a:endParaRPr lang="en-US" sz="1600" dirty="0" smtClean="0">
              <a:solidFill>
                <a:srgbClr val="231F20"/>
              </a:solidFill>
              <a:latin typeface="AvenirLTStd-Book"/>
            </a:endParaRPr>
          </a:p>
          <a:p>
            <a:r>
              <a:rPr lang="en-US" sz="1600" b="1" dirty="0" smtClean="0">
                <a:solidFill>
                  <a:srgbClr val="231F20"/>
                </a:solidFill>
                <a:latin typeface="AvenirLTStd-Heavy"/>
              </a:rPr>
              <a:t>RX </a:t>
            </a:r>
            <a:r>
              <a:rPr lang="en-US" sz="1600" b="1" dirty="0">
                <a:solidFill>
                  <a:srgbClr val="231F20"/>
                </a:solidFill>
                <a:latin typeface="AvenirLTStd-Heavy"/>
              </a:rPr>
              <a:t>isolation at TX frequency </a:t>
            </a:r>
            <a:r>
              <a:rPr lang="en-US" sz="1600" b="1" dirty="0">
                <a:solidFill>
                  <a:srgbClr val="231F20"/>
                </a:solidFill>
                <a:latin typeface="AvenirLTStd-Book"/>
              </a:rPr>
              <a:t>77 dB at 600 </a:t>
            </a:r>
            <a:r>
              <a:rPr lang="en-US" sz="1600" b="1" dirty="0" smtClean="0">
                <a:solidFill>
                  <a:srgbClr val="231F20"/>
                </a:solidFill>
                <a:latin typeface="AvenirLTStd-Book"/>
              </a:rPr>
              <a:t>KHz</a:t>
            </a:r>
            <a:endParaRPr lang="en-US" sz="1600" b="1" dirty="0">
              <a:solidFill>
                <a:srgbClr val="231F20"/>
              </a:solidFill>
              <a:latin typeface="AvenirLTStd-Book"/>
            </a:endParaRPr>
          </a:p>
          <a:p>
            <a:r>
              <a:rPr lang="en-US" sz="1600" b="1" dirty="0">
                <a:solidFill>
                  <a:srgbClr val="231F20"/>
                </a:solidFill>
                <a:latin typeface="AvenirLTStd-Heavy"/>
              </a:rPr>
              <a:t>TX noise suppression at RX frequency </a:t>
            </a:r>
            <a:r>
              <a:rPr lang="en-US" sz="1600" b="1" dirty="0">
                <a:solidFill>
                  <a:srgbClr val="231F20"/>
                </a:solidFill>
                <a:latin typeface="AvenirLTStd-Book"/>
              </a:rPr>
              <a:t>77 dB at 600 KHz </a:t>
            </a:r>
          </a:p>
          <a:p>
            <a:r>
              <a:rPr lang="en-US" sz="1600" dirty="0">
                <a:solidFill>
                  <a:srgbClr val="231F20"/>
                </a:solidFill>
                <a:latin typeface="AvenirLTStd-Heavy"/>
              </a:rPr>
              <a:t>Temperature range </a:t>
            </a:r>
            <a:r>
              <a:rPr lang="en-US" sz="1600" dirty="0">
                <a:solidFill>
                  <a:srgbClr val="231F20"/>
                </a:solidFill>
                <a:latin typeface="AvenirLTStd-Book"/>
              </a:rPr>
              <a:t>-30°C to +70°C</a:t>
            </a:r>
          </a:p>
          <a:p>
            <a:r>
              <a:rPr lang="en-US" sz="1600" dirty="0">
                <a:solidFill>
                  <a:srgbClr val="231F20"/>
                </a:solidFill>
                <a:latin typeface="AvenirLTStd-Heavy"/>
              </a:rPr>
              <a:t>Cavities </a:t>
            </a:r>
            <a:r>
              <a:rPr lang="en-US" sz="1600" dirty="0">
                <a:solidFill>
                  <a:srgbClr val="231F20"/>
                </a:solidFill>
                <a:latin typeface="AvenirLTStd-Book"/>
              </a:rPr>
              <a:t>(4) 5</a:t>
            </a:r>
            <a:r>
              <a:rPr lang="en-US" sz="1600" dirty="0" smtClean="0">
                <a:solidFill>
                  <a:srgbClr val="231F20"/>
                </a:solidFill>
                <a:latin typeface="AvenirLTStd-Book"/>
              </a:rPr>
              <a:t>”</a:t>
            </a:r>
            <a:endParaRPr lang="en-US" sz="1600" dirty="0"/>
          </a:p>
        </p:txBody>
      </p:sp>
      <p:pic>
        <p:nvPicPr>
          <p:cNvPr id="3" name="Picture 2"/>
          <p:cNvPicPr>
            <a:picLocks noChangeAspect="1"/>
          </p:cNvPicPr>
          <p:nvPr/>
        </p:nvPicPr>
        <p:blipFill>
          <a:blip r:embed="rId2"/>
          <a:stretch>
            <a:fillRect/>
          </a:stretch>
        </p:blipFill>
        <p:spPr>
          <a:xfrm>
            <a:off x="4678699" y="3303683"/>
            <a:ext cx="2733777" cy="3414338"/>
          </a:xfrm>
          <a:prstGeom prst="rect">
            <a:avLst/>
          </a:prstGeom>
        </p:spPr>
      </p:pic>
      <p:pic>
        <p:nvPicPr>
          <p:cNvPr id="4" name="Picture 3"/>
          <p:cNvPicPr>
            <a:picLocks noChangeAspect="1"/>
          </p:cNvPicPr>
          <p:nvPr/>
        </p:nvPicPr>
        <p:blipFill>
          <a:blip r:embed="rId3"/>
          <a:stretch>
            <a:fillRect/>
          </a:stretch>
        </p:blipFill>
        <p:spPr>
          <a:xfrm>
            <a:off x="1799009" y="3475767"/>
            <a:ext cx="1771650" cy="2847975"/>
          </a:xfrm>
          <a:prstGeom prst="rect">
            <a:avLst/>
          </a:prstGeom>
        </p:spPr>
      </p:pic>
      <p:sp>
        <p:nvSpPr>
          <p:cNvPr id="5" name="TextBox 4"/>
          <p:cNvSpPr txBox="1"/>
          <p:nvPr/>
        </p:nvSpPr>
        <p:spPr>
          <a:xfrm>
            <a:off x="6615439" y="2911856"/>
            <a:ext cx="2113818" cy="369332"/>
          </a:xfrm>
          <a:prstGeom prst="rect">
            <a:avLst/>
          </a:prstGeom>
          <a:noFill/>
        </p:spPr>
        <p:txBody>
          <a:bodyPr wrap="square" rtlCol="0">
            <a:spAutoFit/>
          </a:bodyPr>
          <a:lstStyle/>
          <a:p>
            <a:pPr algn="ctr"/>
            <a:r>
              <a:rPr lang="en-US" dirty="0" smtClean="0"/>
              <a:t>Transmit side</a:t>
            </a:r>
            <a:endParaRPr lang="en-US" dirty="0"/>
          </a:p>
        </p:txBody>
      </p:sp>
      <p:cxnSp>
        <p:nvCxnSpPr>
          <p:cNvPr id="6" name="Straight Arrow Connector 5"/>
          <p:cNvCxnSpPr/>
          <p:nvPr/>
        </p:nvCxnSpPr>
        <p:spPr>
          <a:xfrm flipH="1">
            <a:off x="7101555" y="3278046"/>
            <a:ext cx="252248" cy="345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91317" y="2934351"/>
            <a:ext cx="2113818" cy="369332"/>
          </a:xfrm>
          <a:prstGeom prst="rect">
            <a:avLst/>
          </a:prstGeom>
          <a:noFill/>
        </p:spPr>
        <p:txBody>
          <a:bodyPr wrap="square" rtlCol="0">
            <a:spAutoFit/>
          </a:bodyPr>
          <a:lstStyle/>
          <a:p>
            <a:pPr algn="ctr"/>
            <a:r>
              <a:rPr lang="en-US" dirty="0" smtClean="0"/>
              <a:t>Receive side</a:t>
            </a:r>
            <a:endParaRPr lang="en-US" dirty="0"/>
          </a:p>
        </p:txBody>
      </p:sp>
      <p:cxnSp>
        <p:nvCxnSpPr>
          <p:cNvPr id="9" name="Straight Arrow Connector 8"/>
          <p:cNvCxnSpPr/>
          <p:nvPr/>
        </p:nvCxnSpPr>
        <p:spPr>
          <a:xfrm>
            <a:off x="5239985" y="3278046"/>
            <a:ext cx="250641" cy="345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827367" y="2384750"/>
            <a:ext cx="1228082" cy="637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966114" y="2427358"/>
            <a:ext cx="71350" cy="4763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 descr="Image result for antenna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983" y="361950"/>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899825" y="1408590"/>
            <a:ext cx="1226458" cy="768999"/>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7548927" y="1616328"/>
            <a:ext cx="315108" cy="365075"/>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190745" y="1616328"/>
            <a:ext cx="293571" cy="36231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513054" y="1086392"/>
            <a:ext cx="0" cy="510875"/>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522261" y="1594556"/>
            <a:ext cx="377126" cy="512328"/>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152800" y="1600024"/>
            <a:ext cx="339956" cy="51097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455904" y="1246238"/>
            <a:ext cx="114300" cy="1628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76445" y="2178687"/>
            <a:ext cx="114300" cy="1628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872810" y="2179465"/>
            <a:ext cx="114300" cy="1628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794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1539" y="1217187"/>
            <a:ext cx="7104236" cy="4401205"/>
          </a:xfrm>
          <a:prstGeom prst="rect">
            <a:avLst/>
          </a:prstGeom>
          <a:noFill/>
        </p:spPr>
        <p:txBody>
          <a:bodyPr wrap="square" rtlCol="0">
            <a:spAutoFit/>
          </a:bodyPr>
          <a:lstStyle/>
          <a:p>
            <a:r>
              <a:rPr lang="en-US" sz="2000" dirty="0" smtClean="0"/>
              <a:t>Made up of multiple coaxial resonator sections. Colloquially called cavity filters, but technically they are not cavity filters. They are actually quarter-wave coaxial stub filters.</a:t>
            </a:r>
          </a:p>
          <a:p>
            <a:endParaRPr lang="en-US" sz="2000" dirty="0"/>
          </a:p>
          <a:p>
            <a:r>
              <a:rPr lang="en-US" sz="2000" dirty="0" smtClean="0"/>
              <a:t>These are very sharp filters due to their extremely high Q – typical Q’s are on the order of 3,000 or more. This high Q is achieved by making very low loss coax from large diameter inner and outer conductors with silver plating on all surfaces. </a:t>
            </a:r>
          </a:p>
          <a:p>
            <a:r>
              <a:rPr lang="en-US" sz="2000" dirty="0" smtClean="0"/>
              <a:t>  </a:t>
            </a:r>
            <a:endParaRPr lang="en-US" sz="2000" dirty="0"/>
          </a:p>
          <a:p>
            <a:r>
              <a:rPr lang="en-US" sz="2000" dirty="0" smtClean="0"/>
              <a:t>Three types of coaxial resonator:</a:t>
            </a:r>
          </a:p>
          <a:p>
            <a:endParaRPr lang="en-US" sz="1200" dirty="0"/>
          </a:p>
          <a:p>
            <a:pPr lvl="1"/>
            <a:r>
              <a:rPr lang="en-US" sz="2000" dirty="0" smtClean="0"/>
              <a:t>Bandpass</a:t>
            </a:r>
          </a:p>
          <a:p>
            <a:pPr lvl="1"/>
            <a:r>
              <a:rPr lang="en-US" sz="2000" dirty="0" smtClean="0"/>
              <a:t>Band Reject</a:t>
            </a:r>
          </a:p>
          <a:p>
            <a:pPr lvl="1"/>
            <a:r>
              <a:rPr lang="en-US" sz="2000" dirty="0" smtClean="0"/>
              <a:t>Bandpass – Band Reject (</a:t>
            </a:r>
            <a:r>
              <a:rPr lang="en-US" sz="2000" dirty="0" err="1" smtClean="0"/>
              <a:t>Bp</a:t>
            </a:r>
            <a:r>
              <a:rPr lang="en-US" sz="2000" dirty="0" smtClean="0"/>
              <a:t>-Br)  - Most common in duplexers</a:t>
            </a:r>
            <a:endParaRPr lang="en-US" sz="2000" dirty="0" smtClean="0"/>
          </a:p>
        </p:txBody>
      </p:sp>
      <p:sp>
        <p:nvSpPr>
          <p:cNvPr id="3" name="TextBox 2"/>
          <p:cNvSpPr txBox="1"/>
          <p:nvPr/>
        </p:nvSpPr>
        <p:spPr>
          <a:xfrm>
            <a:off x="1959428" y="338919"/>
            <a:ext cx="5061857" cy="461665"/>
          </a:xfrm>
          <a:prstGeom prst="rect">
            <a:avLst/>
          </a:prstGeom>
          <a:noFill/>
        </p:spPr>
        <p:txBody>
          <a:bodyPr wrap="square" rtlCol="0">
            <a:spAutoFit/>
          </a:bodyPr>
          <a:lstStyle/>
          <a:p>
            <a:pPr algn="ctr"/>
            <a:r>
              <a:rPr lang="en-US" sz="2400" dirty="0" smtClean="0"/>
              <a:t>Duplexers</a:t>
            </a:r>
            <a:endParaRPr lang="en-US" sz="2400" dirty="0"/>
          </a:p>
        </p:txBody>
      </p:sp>
    </p:spTree>
    <p:extLst>
      <p:ext uri="{BB962C8B-B14F-4D97-AF65-F5344CB8AC3E}">
        <p14:creationId xmlns:p14="http://schemas.microsoft.com/office/powerpoint/2010/main" val="39484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562" y="795528"/>
            <a:ext cx="3928982" cy="5587741"/>
          </a:xfrm>
          <a:prstGeom prst="rect">
            <a:avLst/>
          </a:prstGeom>
        </p:spPr>
      </p:pic>
      <p:sp>
        <p:nvSpPr>
          <p:cNvPr id="5" name="TextBox 4"/>
          <p:cNvSpPr txBox="1"/>
          <p:nvPr/>
        </p:nvSpPr>
        <p:spPr>
          <a:xfrm>
            <a:off x="1959428" y="247479"/>
            <a:ext cx="5061857" cy="461665"/>
          </a:xfrm>
          <a:prstGeom prst="rect">
            <a:avLst/>
          </a:prstGeom>
          <a:noFill/>
        </p:spPr>
        <p:txBody>
          <a:bodyPr wrap="square" rtlCol="0">
            <a:spAutoFit/>
          </a:bodyPr>
          <a:lstStyle/>
          <a:p>
            <a:pPr algn="ctr"/>
            <a:r>
              <a:rPr lang="en-US" sz="2400" dirty="0" smtClean="0"/>
              <a:t>Bandpass Filter Construction</a:t>
            </a:r>
            <a:r>
              <a:rPr lang="en-US" sz="2400" dirty="0" smtClean="0"/>
              <a:t> </a:t>
            </a:r>
            <a:endParaRPr lang="en-US" sz="2400" dirty="0"/>
          </a:p>
        </p:txBody>
      </p:sp>
    </p:spTree>
    <p:extLst>
      <p:ext uri="{BB962C8B-B14F-4D97-AF65-F5344CB8AC3E}">
        <p14:creationId xmlns:p14="http://schemas.microsoft.com/office/powerpoint/2010/main" val="2948757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26795"/>
            <a:ext cx="5715000" cy="5353050"/>
          </a:xfrm>
          <a:prstGeom prst="rect">
            <a:avLst/>
          </a:prstGeom>
        </p:spPr>
      </p:pic>
      <p:sp>
        <p:nvSpPr>
          <p:cNvPr id="3" name="TextBox 2"/>
          <p:cNvSpPr txBox="1"/>
          <p:nvPr/>
        </p:nvSpPr>
        <p:spPr>
          <a:xfrm>
            <a:off x="1959428" y="247479"/>
            <a:ext cx="5061857" cy="461665"/>
          </a:xfrm>
          <a:prstGeom prst="rect">
            <a:avLst/>
          </a:prstGeom>
          <a:noFill/>
        </p:spPr>
        <p:txBody>
          <a:bodyPr wrap="square" rtlCol="0">
            <a:spAutoFit/>
          </a:bodyPr>
          <a:lstStyle/>
          <a:p>
            <a:pPr algn="ctr"/>
            <a:r>
              <a:rPr lang="en-US" sz="2400" dirty="0" smtClean="0"/>
              <a:t>Bandpass Filter Coupling Loops</a:t>
            </a:r>
            <a:endParaRPr lang="en-US" sz="2400" dirty="0"/>
          </a:p>
        </p:txBody>
      </p:sp>
    </p:spTree>
    <p:extLst>
      <p:ext uri="{BB962C8B-B14F-4D97-AF65-F5344CB8AC3E}">
        <p14:creationId xmlns:p14="http://schemas.microsoft.com/office/powerpoint/2010/main" val="624111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1539" y="1217187"/>
            <a:ext cx="7104236" cy="3477875"/>
          </a:xfrm>
          <a:prstGeom prst="rect">
            <a:avLst/>
          </a:prstGeom>
          <a:noFill/>
        </p:spPr>
        <p:txBody>
          <a:bodyPr wrap="square" rtlCol="0">
            <a:spAutoFit/>
          </a:bodyPr>
          <a:lstStyle/>
          <a:p>
            <a:r>
              <a:rPr lang="en-US" sz="2000" dirty="0" smtClean="0"/>
              <a:t>The pass frequency is adjustable by mechanically adjusting the length of the inner conductor by means of a trombone section driven by a threaded rod. The threaded rod is made of a special metal (Invar) to minimize the mechanical effects of temperature changes. </a:t>
            </a:r>
          </a:p>
          <a:p>
            <a:r>
              <a:rPr lang="en-US" sz="2000" dirty="0" smtClean="0"/>
              <a:t>   </a:t>
            </a:r>
            <a:endParaRPr lang="en-US" sz="2000" dirty="0"/>
          </a:p>
          <a:p>
            <a:r>
              <a:rPr lang="en-US" sz="2000" dirty="0" smtClean="0"/>
              <a:t>Coupling loops inject and extract RF energy from the coaxial line. This coupling is electromagnetic. The degree of coupling can be made adjustable by making the loops rotatable. Lighter coupling provides sharper filter response at the expense of more insertion loss.</a:t>
            </a:r>
          </a:p>
        </p:txBody>
      </p:sp>
      <p:sp>
        <p:nvSpPr>
          <p:cNvPr id="3" name="TextBox 2"/>
          <p:cNvSpPr txBox="1"/>
          <p:nvPr/>
        </p:nvSpPr>
        <p:spPr>
          <a:xfrm>
            <a:off x="1959428" y="338919"/>
            <a:ext cx="5061857" cy="461665"/>
          </a:xfrm>
          <a:prstGeom prst="rect">
            <a:avLst/>
          </a:prstGeom>
          <a:noFill/>
        </p:spPr>
        <p:txBody>
          <a:bodyPr wrap="square" rtlCol="0">
            <a:spAutoFit/>
          </a:bodyPr>
          <a:lstStyle/>
          <a:p>
            <a:pPr algn="ctr"/>
            <a:r>
              <a:rPr lang="en-US" sz="2400" dirty="0" smtClean="0"/>
              <a:t>Bandpass Filter Construction</a:t>
            </a:r>
            <a:endParaRPr lang="en-US" sz="2400" dirty="0"/>
          </a:p>
        </p:txBody>
      </p:sp>
    </p:spTree>
    <p:extLst>
      <p:ext uri="{BB962C8B-B14F-4D97-AF65-F5344CB8AC3E}">
        <p14:creationId xmlns:p14="http://schemas.microsoft.com/office/powerpoint/2010/main" val="3201225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8948" y="1536192"/>
            <a:ext cx="3929283" cy="3788321"/>
          </a:xfrm>
          <a:prstGeom prst="rect">
            <a:avLst/>
          </a:prstGeom>
        </p:spPr>
      </p:pic>
      <p:sp>
        <p:nvSpPr>
          <p:cNvPr id="5" name="TextBox 4"/>
          <p:cNvSpPr txBox="1"/>
          <p:nvPr/>
        </p:nvSpPr>
        <p:spPr>
          <a:xfrm>
            <a:off x="1959428" y="247479"/>
            <a:ext cx="5061857" cy="461665"/>
          </a:xfrm>
          <a:prstGeom prst="rect">
            <a:avLst/>
          </a:prstGeom>
          <a:noFill/>
        </p:spPr>
        <p:txBody>
          <a:bodyPr wrap="square" rtlCol="0">
            <a:spAutoFit/>
          </a:bodyPr>
          <a:lstStyle/>
          <a:p>
            <a:pPr algn="ctr"/>
            <a:r>
              <a:rPr lang="en-US" sz="2400" dirty="0" smtClean="0"/>
              <a:t>Bandpass Filter Response</a:t>
            </a:r>
            <a:endParaRPr lang="en-US" sz="2400" dirty="0"/>
          </a:p>
        </p:txBody>
      </p:sp>
    </p:spTree>
    <p:extLst>
      <p:ext uri="{BB962C8B-B14F-4D97-AF65-F5344CB8AC3E}">
        <p14:creationId xmlns:p14="http://schemas.microsoft.com/office/powerpoint/2010/main" val="2860088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65424" y="1371823"/>
            <a:ext cx="4084101" cy="4421995"/>
          </a:xfrm>
          <a:prstGeom prst="rect">
            <a:avLst/>
          </a:prstGeom>
        </p:spPr>
      </p:pic>
      <p:sp>
        <p:nvSpPr>
          <p:cNvPr id="3" name="TextBox 2"/>
          <p:cNvSpPr txBox="1"/>
          <p:nvPr/>
        </p:nvSpPr>
        <p:spPr>
          <a:xfrm>
            <a:off x="1959428" y="247479"/>
            <a:ext cx="5061857" cy="461665"/>
          </a:xfrm>
          <a:prstGeom prst="rect">
            <a:avLst/>
          </a:prstGeom>
          <a:noFill/>
        </p:spPr>
        <p:txBody>
          <a:bodyPr wrap="square" rtlCol="0">
            <a:spAutoFit/>
          </a:bodyPr>
          <a:lstStyle/>
          <a:p>
            <a:pPr algn="ctr"/>
            <a:r>
              <a:rPr lang="en-US" sz="2400" dirty="0" smtClean="0"/>
              <a:t>Effect of Varying Loop Coupling</a:t>
            </a:r>
            <a:endParaRPr lang="en-US" sz="2400" dirty="0"/>
          </a:p>
        </p:txBody>
      </p:sp>
    </p:spTree>
    <p:extLst>
      <p:ext uri="{BB962C8B-B14F-4D97-AF65-F5344CB8AC3E}">
        <p14:creationId xmlns:p14="http://schemas.microsoft.com/office/powerpoint/2010/main" val="4137557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327" y="1029180"/>
            <a:ext cx="7169081" cy="4708981"/>
          </a:xfrm>
          <a:prstGeom prst="rect">
            <a:avLst/>
          </a:prstGeom>
          <a:noFill/>
        </p:spPr>
        <p:txBody>
          <a:bodyPr wrap="square" rtlCol="0">
            <a:spAutoFit/>
          </a:bodyPr>
          <a:lstStyle/>
          <a:p>
            <a:r>
              <a:rPr lang="en-US" sz="2000" dirty="0" smtClean="0"/>
              <a:t>A filter coupling loop can be made into a series-resonant circuit by the addition of a capacitor in series with the loop. At the resonant frequency the loop becomes a dead short. This introduces a notch in the filter response at the loop’s resonant frequency. The loop’s notch frequency is tuned to the filter’s opposite split frequency. A single loop is used to couple RF energy in and out of a </a:t>
            </a:r>
            <a:r>
              <a:rPr lang="en-US" sz="2000" dirty="0" err="1" smtClean="0"/>
              <a:t>Bp</a:t>
            </a:r>
            <a:r>
              <a:rPr lang="en-US" sz="2000" dirty="0" smtClean="0"/>
              <a:t>-Br coaxial resonator. </a:t>
            </a:r>
          </a:p>
          <a:p>
            <a:endParaRPr lang="en-US" sz="2000" dirty="0" smtClean="0"/>
          </a:p>
          <a:p>
            <a:r>
              <a:rPr lang="en-US" sz="2000" dirty="0" smtClean="0"/>
              <a:t>A </a:t>
            </a:r>
            <a:r>
              <a:rPr lang="en-US" sz="2000" dirty="0" err="1" smtClean="0"/>
              <a:t>Bp</a:t>
            </a:r>
            <a:r>
              <a:rPr lang="en-US" sz="2000" dirty="0" smtClean="0"/>
              <a:t>-Br filter has a tunable Pass Frequency (rod adjustment) and tunable Reject Frequency (capacitor adjustment.) This property of the Br-Br filter is very desirable for duplexer use.</a:t>
            </a:r>
            <a:endParaRPr lang="en-US" sz="2000" dirty="0"/>
          </a:p>
          <a:p>
            <a:endParaRPr lang="en-US" sz="2000" dirty="0"/>
          </a:p>
          <a:p>
            <a:r>
              <a:rPr lang="en-US" sz="2000" dirty="0" smtClean="0"/>
              <a:t>No free lunch. The sharp pass frequency response curve of the bandpass filter is ‘flattened out’ by the introduction of the tuned loop. This may be a detriment in a densely RF-populated site.</a:t>
            </a:r>
            <a:endParaRPr lang="en-US" sz="2000" dirty="0"/>
          </a:p>
        </p:txBody>
      </p:sp>
      <p:sp>
        <p:nvSpPr>
          <p:cNvPr id="3" name="TextBox 2"/>
          <p:cNvSpPr txBox="1"/>
          <p:nvPr/>
        </p:nvSpPr>
        <p:spPr>
          <a:xfrm>
            <a:off x="675118" y="338919"/>
            <a:ext cx="7430657" cy="461665"/>
          </a:xfrm>
          <a:prstGeom prst="rect">
            <a:avLst/>
          </a:prstGeom>
          <a:noFill/>
        </p:spPr>
        <p:txBody>
          <a:bodyPr wrap="square" rtlCol="0">
            <a:spAutoFit/>
          </a:bodyPr>
          <a:lstStyle/>
          <a:p>
            <a:pPr algn="ctr"/>
            <a:r>
              <a:rPr lang="en-US" sz="2400" dirty="0" smtClean="0"/>
              <a:t>Bandpass - Band Reject (</a:t>
            </a:r>
            <a:r>
              <a:rPr lang="en-US" sz="2400" dirty="0" err="1" smtClean="0"/>
              <a:t>Bp</a:t>
            </a:r>
            <a:r>
              <a:rPr lang="en-US" sz="2400" dirty="0" smtClean="0"/>
              <a:t>-Br) Filter Construction</a:t>
            </a:r>
            <a:endParaRPr lang="en-US" sz="2400" dirty="0"/>
          </a:p>
        </p:txBody>
      </p:sp>
    </p:spTree>
    <p:extLst>
      <p:ext uri="{BB962C8B-B14F-4D97-AF65-F5344CB8AC3E}">
        <p14:creationId xmlns:p14="http://schemas.microsoft.com/office/powerpoint/2010/main" val="1546360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712" y="1760112"/>
            <a:ext cx="6748272" cy="1938992"/>
          </a:xfrm>
          <a:prstGeom prst="rect">
            <a:avLst/>
          </a:prstGeom>
          <a:noFill/>
        </p:spPr>
        <p:txBody>
          <a:bodyPr wrap="square" rtlCol="0">
            <a:spAutoFit/>
          </a:bodyPr>
          <a:lstStyle/>
          <a:p>
            <a:r>
              <a:rPr lang="en-US" sz="2000" dirty="0" smtClean="0"/>
              <a:t>Motorola had a strong presence in the 2-way land mobile radio (LMR) business in the 1960’s. Motorola had been putting radios in automobiles since the 1930’s. </a:t>
            </a:r>
          </a:p>
          <a:p>
            <a:endParaRPr lang="en-US" sz="2000" dirty="0"/>
          </a:p>
          <a:p>
            <a:r>
              <a:rPr lang="en-US" sz="2000" dirty="0" smtClean="0"/>
              <a:t>The Motorola Receiver-Transmitter station (repeater) was a natural evolution in their LMR product line. </a:t>
            </a:r>
            <a:endParaRPr lang="en-US" sz="2000" dirty="0" smtClean="0"/>
          </a:p>
        </p:txBody>
      </p:sp>
      <p:sp>
        <p:nvSpPr>
          <p:cNvPr id="3" name="TextBox 2"/>
          <p:cNvSpPr txBox="1"/>
          <p:nvPr/>
        </p:nvSpPr>
        <p:spPr>
          <a:xfrm>
            <a:off x="1959428" y="338919"/>
            <a:ext cx="5061857" cy="461665"/>
          </a:xfrm>
          <a:prstGeom prst="rect">
            <a:avLst/>
          </a:prstGeom>
          <a:noFill/>
        </p:spPr>
        <p:txBody>
          <a:bodyPr wrap="square" rtlCol="0">
            <a:spAutoFit/>
          </a:bodyPr>
          <a:lstStyle/>
          <a:p>
            <a:pPr algn="ctr"/>
            <a:r>
              <a:rPr lang="en-US" sz="2400" dirty="0" smtClean="0"/>
              <a:t>Motorola to the rescue</a:t>
            </a:r>
            <a:r>
              <a:rPr lang="en-US" sz="2400" dirty="0" smtClean="0"/>
              <a:t> </a:t>
            </a:r>
            <a:endParaRPr lang="en-US" sz="2400" dirty="0"/>
          </a:p>
        </p:txBody>
      </p:sp>
    </p:spTree>
    <p:extLst>
      <p:ext uri="{BB962C8B-B14F-4D97-AF65-F5344CB8AC3E}">
        <p14:creationId xmlns:p14="http://schemas.microsoft.com/office/powerpoint/2010/main" val="381426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29" y="1390269"/>
            <a:ext cx="8206627" cy="4600956"/>
          </a:xfrm>
          <a:prstGeom prst="rect">
            <a:avLst/>
          </a:prstGeom>
        </p:spPr>
      </p:pic>
      <p:sp>
        <p:nvSpPr>
          <p:cNvPr id="6" name="TextBox 5"/>
          <p:cNvSpPr txBox="1"/>
          <p:nvPr/>
        </p:nvSpPr>
        <p:spPr>
          <a:xfrm>
            <a:off x="1959428" y="338919"/>
            <a:ext cx="5061857" cy="461665"/>
          </a:xfrm>
          <a:prstGeom prst="rect">
            <a:avLst/>
          </a:prstGeom>
          <a:noFill/>
        </p:spPr>
        <p:txBody>
          <a:bodyPr wrap="square" rtlCol="0">
            <a:spAutoFit/>
          </a:bodyPr>
          <a:lstStyle/>
          <a:p>
            <a:pPr algn="ctr"/>
            <a:r>
              <a:rPr lang="en-US" sz="2400" dirty="0" err="1" smtClean="0"/>
              <a:t>Bp</a:t>
            </a:r>
            <a:r>
              <a:rPr lang="en-US" sz="2400" dirty="0" smtClean="0"/>
              <a:t>-Br Coupling Loops</a:t>
            </a:r>
            <a:r>
              <a:rPr lang="en-US" sz="2400" dirty="0" smtClean="0"/>
              <a:t> </a:t>
            </a:r>
            <a:endParaRPr lang="en-US" sz="2400" dirty="0"/>
          </a:p>
        </p:txBody>
      </p:sp>
    </p:spTree>
    <p:extLst>
      <p:ext uri="{BB962C8B-B14F-4D97-AF65-F5344CB8AC3E}">
        <p14:creationId xmlns:p14="http://schemas.microsoft.com/office/powerpoint/2010/main" val="2160606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1088" y="1290637"/>
            <a:ext cx="6796088" cy="5091409"/>
          </a:xfrm>
          <a:prstGeom prst="rect">
            <a:avLst/>
          </a:prstGeom>
        </p:spPr>
      </p:pic>
      <p:sp>
        <p:nvSpPr>
          <p:cNvPr id="6" name="TextBox 5"/>
          <p:cNvSpPr txBox="1"/>
          <p:nvPr/>
        </p:nvSpPr>
        <p:spPr>
          <a:xfrm>
            <a:off x="1959428" y="338919"/>
            <a:ext cx="5061857" cy="461665"/>
          </a:xfrm>
          <a:prstGeom prst="rect">
            <a:avLst/>
          </a:prstGeom>
          <a:noFill/>
        </p:spPr>
        <p:txBody>
          <a:bodyPr wrap="square" rtlCol="0">
            <a:spAutoFit/>
          </a:bodyPr>
          <a:lstStyle/>
          <a:p>
            <a:pPr algn="ctr"/>
            <a:r>
              <a:rPr lang="en-US" sz="2400" dirty="0" err="1" smtClean="0"/>
              <a:t>Bp</a:t>
            </a:r>
            <a:r>
              <a:rPr lang="en-US" sz="2400" dirty="0" smtClean="0"/>
              <a:t>-Br Filter Response </a:t>
            </a:r>
            <a:r>
              <a:rPr lang="en-US" sz="2400" dirty="0" smtClean="0"/>
              <a:t> </a:t>
            </a:r>
            <a:endParaRPr lang="en-US" sz="2400" dirty="0"/>
          </a:p>
        </p:txBody>
      </p:sp>
    </p:spTree>
    <p:extLst>
      <p:ext uri="{BB962C8B-B14F-4D97-AF65-F5344CB8AC3E}">
        <p14:creationId xmlns:p14="http://schemas.microsoft.com/office/powerpoint/2010/main" val="3121195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9728" y="338919"/>
            <a:ext cx="7024597" cy="461665"/>
          </a:xfrm>
          <a:prstGeom prst="rect">
            <a:avLst/>
          </a:prstGeom>
          <a:noFill/>
        </p:spPr>
        <p:txBody>
          <a:bodyPr wrap="square" rtlCol="0">
            <a:spAutoFit/>
          </a:bodyPr>
          <a:lstStyle/>
          <a:p>
            <a:pPr algn="ctr"/>
            <a:r>
              <a:rPr lang="en-US" sz="2400" dirty="0" smtClean="0"/>
              <a:t>Comparing Response of Bandpass and </a:t>
            </a:r>
            <a:r>
              <a:rPr lang="en-US" sz="2400" dirty="0" err="1" smtClean="0"/>
              <a:t>Bp</a:t>
            </a:r>
            <a:r>
              <a:rPr lang="en-US" sz="2400" dirty="0" smtClean="0"/>
              <a:t>-Br Filters</a:t>
            </a:r>
            <a:r>
              <a:rPr lang="en-US" sz="2400" dirty="0" smtClean="0"/>
              <a:t> </a:t>
            </a:r>
            <a:endParaRPr lang="en-US" sz="2400" dirty="0"/>
          </a:p>
        </p:txBody>
      </p:sp>
      <p:pic>
        <p:nvPicPr>
          <p:cNvPr id="4" name="Picture 3"/>
          <p:cNvPicPr>
            <a:picLocks noChangeAspect="1"/>
          </p:cNvPicPr>
          <p:nvPr/>
        </p:nvPicPr>
        <p:blipFill>
          <a:blip r:embed="rId2"/>
          <a:stretch>
            <a:fillRect/>
          </a:stretch>
        </p:blipFill>
        <p:spPr>
          <a:xfrm>
            <a:off x="909728" y="1631443"/>
            <a:ext cx="3504428" cy="2883407"/>
          </a:xfrm>
          <a:prstGeom prst="rect">
            <a:avLst/>
          </a:prstGeom>
        </p:spPr>
      </p:pic>
      <p:pic>
        <p:nvPicPr>
          <p:cNvPr id="5" name="Picture 4"/>
          <p:cNvPicPr>
            <a:picLocks noChangeAspect="1"/>
          </p:cNvPicPr>
          <p:nvPr/>
        </p:nvPicPr>
        <p:blipFill>
          <a:blip r:embed="rId3"/>
          <a:stretch>
            <a:fillRect/>
          </a:stretch>
        </p:blipFill>
        <p:spPr>
          <a:xfrm>
            <a:off x="4900613" y="1700213"/>
            <a:ext cx="3375597" cy="2786062"/>
          </a:xfrm>
          <a:prstGeom prst="rect">
            <a:avLst/>
          </a:prstGeom>
        </p:spPr>
      </p:pic>
      <p:sp>
        <p:nvSpPr>
          <p:cNvPr id="7" name="TextBox 6"/>
          <p:cNvSpPr txBox="1"/>
          <p:nvPr/>
        </p:nvSpPr>
        <p:spPr>
          <a:xfrm>
            <a:off x="1420584" y="4705212"/>
            <a:ext cx="2962275" cy="830997"/>
          </a:xfrm>
          <a:prstGeom prst="rect">
            <a:avLst/>
          </a:prstGeom>
          <a:noFill/>
        </p:spPr>
        <p:txBody>
          <a:bodyPr wrap="square" rtlCol="0">
            <a:spAutoFit/>
          </a:bodyPr>
          <a:lstStyle/>
          <a:p>
            <a:r>
              <a:rPr lang="en-US" sz="2400" dirty="0" smtClean="0"/>
              <a:t>Better out-of-band signal rejection</a:t>
            </a:r>
            <a:r>
              <a:rPr lang="en-US" sz="2400" dirty="0" smtClean="0"/>
              <a:t> </a:t>
            </a:r>
            <a:endParaRPr lang="en-US" sz="2400" dirty="0"/>
          </a:p>
        </p:txBody>
      </p:sp>
      <p:sp>
        <p:nvSpPr>
          <p:cNvPr id="8" name="TextBox 7"/>
          <p:cNvSpPr txBox="1"/>
          <p:nvPr/>
        </p:nvSpPr>
        <p:spPr>
          <a:xfrm>
            <a:off x="5218685" y="4705211"/>
            <a:ext cx="2962275" cy="830997"/>
          </a:xfrm>
          <a:prstGeom prst="rect">
            <a:avLst/>
          </a:prstGeom>
          <a:noFill/>
        </p:spPr>
        <p:txBody>
          <a:bodyPr wrap="square" rtlCol="0">
            <a:spAutoFit/>
          </a:bodyPr>
          <a:lstStyle/>
          <a:p>
            <a:r>
              <a:rPr lang="en-US" sz="2400" dirty="0" smtClean="0"/>
              <a:t>Deeper notch at split frequency </a:t>
            </a:r>
            <a:endParaRPr lang="en-US" sz="2400" dirty="0"/>
          </a:p>
        </p:txBody>
      </p:sp>
    </p:spTree>
    <p:extLst>
      <p:ext uri="{BB962C8B-B14F-4D97-AF65-F5344CB8AC3E}">
        <p14:creationId xmlns:p14="http://schemas.microsoft.com/office/powerpoint/2010/main" val="31381996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930" y="484094"/>
            <a:ext cx="4443623" cy="5949620"/>
          </a:xfrm>
          <a:prstGeom prst="rect">
            <a:avLst/>
          </a:prstGeom>
        </p:spPr>
      </p:pic>
    </p:spTree>
    <p:extLst>
      <p:ext uri="{BB962C8B-B14F-4D97-AF65-F5344CB8AC3E}">
        <p14:creationId xmlns:p14="http://schemas.microsoft.com/office/powerpoint/2010/main" val="3626527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0057" y="936401"/>
            <a:ext cx="7706622" cy="5507430"/>
          </a:xfrm>
          <a:prstGeom prst="rect">
            <a:avLst/>
          </a:prstGeom>
        </p:spPr>
      </p:pic>
      <p:sp>
        <p:nvSpPr>
          <p:cNvPr id="3" name="Oval 2"/>
          <p:cNvSpPr/>
          <p:nvPr/>
        </p:nvSpPr>
        <p:spPr>
          <a:xfrm>
            <a:off x="3752286" y="3915783"/>
            <a:ext cx="1085585" cy="68146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50635" y="218828"/>
            <a:ext cx="5061857" cy="461665"/>
          </a:xfrm>
          <a:prstGeom prst="rect">
            <a:avLst/>
          </a:prstGeom>
          <a:noFill/>
        </p:spPr>
        <p:txBody>
          <a:bodyPr wrap="square" rtlCol="0">
            <a:spAutoFit/>
          </a:bodyPr>
          <a:lstStyle/>
          <a:p>
            <a:pPr algn="ctr"/>
            <a:r>
              <a:rPr lang="en-US" sz="2400" dirty="0" smtClean="0"/>
              <a:t>Original Home of the W1SYE MASTR II </a:t>
            </a:r>
            <a:endParaRPr lang="en-US" sz="2400" dirty="0"/>
          </a:p>
        </p:txBody>
      </p:sp>
    </p:spTree>
    <p:extLst>
      <p:ext uri="{BB962C8B-B14F-4D97-AF65-F5344CB8AC3E}">
        <p14:creationId xmlns:p14="http://schemas.microsoft.com/office/powerpoint/2010/main" val="1953879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5" y="309348"/>
            <a:ext cx="8621486" cy="6348058"/>
          </a:xfrm>
          <a:prstGeom prst="rect">
            <a:avLst/>
          </a:prstGeom>
        </p:spPr>
      </p:pic>
      <p:sp>
        <p:nvSpPr>
          <p:cNvPr id="4" name="Oval 3"/>
          <p:cNvSpPr/>
          <p:nvPr/>
        </p:nvSpPr>
        <p:spPr>
          <a:xfrm>
            <a:off x="3998068" y="2762655"/>
            <a:ext cx="700391" cy="65175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1298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160" y="436508"/>
            <a:ext cx="7748343" cy="6027354"/>
          </a:xfrm>
          <a:prstGeom prst="rect">
            <a:avLst/>
          </a:prstGeom>
        </p:spPr>
      </p:pic>
      <p:sp>
        <p:nvSpPr>
          <p:cNvPr id="3" name="Oval 2"/>
          <p:cNvSpPr/>
          <p:nvPr/>
        </p:nvSpPr>
        <p:spPr>
          <a:xfrm>
            <a:off x="4833194" y="1556313"/>
            <a:ext cx="420414" cy="428129"/>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402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813" y="2960370"/>
            <a:ext cx="3303651" cy="35554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84" y="308610"/>
            <a:ext cx="4416552" cy="3312414"/>
          </a:xfrm>
          <a:prstGeom prst="rect">
            <a:avLst/>
          </a:prstGeom>
        </p:spPr>
      </p:pic>
    </p:spTree>
    <p:extLst>
      <p:ext uri="{BB962C8B-B14F-4D97-AF65-F5344CB8AC3E}">
        <p14:creationId xmlns:p14="http://schemas.microsoft.com/office/powerpoint/2010/main" val="165002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38" y="477916"/>
            <a:ext cx="7458075" cy="5257800"/>
          </a:xfrm>
          <a:prstGeom prst="rect">
            <a:avLst/>
          </a:prstGeom>
        </p:spPr>
      </p:pic>
      <p:sp>
        <p:nvSpPr>
          <p:cNvPr id="5" name="Oval 4"/>
          <p:cNvSpPr/>
          <p:nvPr/>
        </p:nvSpPr>
        <p:spPr>
          <a:xfrm>
            <a:off x="4842933" y="1076227"/>
            <a:ext cx="558913" cy="32359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5753" y="1715911"/>
            <a:ext cx="1600292" cy="400110"/>
          </a:xfrm>
          <a:prstGeom prst="rect">
            <a:avLst/>
          </a:prstGeom>
          <a:noFill/>
        </p:spPr>
        <p:txBody>
          <a:bodyPr wrap="square" rtlCol="0">
            <a:spAutoFit/>
          </a:bodyPr>
          <a:lstStyle/>
          <a:p>
            <a:r>
              <a:rPr lang="en-US" sz="2000" dirty="0" smtClean="0">
                <a:solidFill>
                  <a:srgbClr val="C00000"/>
                </a:solidFill>
              </a:rPr>
              <a:t>Receiver</a:t>
            </a:r>
            <a:endParaRPr lang="en-US" sz="2000" dirty="0">
              <a:solidFill>
                <a:srgbClr val="C00000"/>
              </a:solidFill>
            </a:endParaRPr>
          </a:p>
        </p:txBody>
      </p:sp>
      <p:sp>
        <p:nvSpPr>
          <p:cNvPr id="8" name="TextBox 7"/>
          <p:cNvSpPr txBox="1"/>
          <p:nvPr/>
        </p:nvSpPr>
        <p:spPr>
          <a:xfrm>
            <a:off x="6506106" y="1715911"/>
            <a:ext cx="1600292" cy="400110"/>
          </a:xfrm>
          <a:prstGeom prst="rect">
            <a:avLst/>
          </a:prstGeom>
          <a:noFill/>
        </p:spPr>
        <p:txBody>
          <a:bodyPr wrap="square" rtlCol="0">
            <a:spAutoFit/>
          </a:bodyPr>
          <a:lstStyle/>
          <a:p>
            <a:r>
              <a:rPr lang="en-US" sz="2000" dirty="0" smtClean="0">
                <a:solidFill>
                  <a:srgbClr val="C00000"/>
                </a:solidFill>
              </a:rPr>
              <a:t>Transmitter</a:t>
            </a:r>
            <a:endParaRPr lang="en-US" sz="2000" dirty="0">
              <a:solidFill>
                <a:srgbClr val="C00000"/>
              </a:solidFill>
            </a:endParaRPr>
          </a:p>
        </p:txBody>
      </p:sp>
      <p:cxnSp>
        <p:nvCxnSpPr>
          <p:cNvPr id="10" name="Straight Arrow Connector 9"/>
          <p:cNvCxnSpPr/>
          <p:nvPr/>
        </p:nvCxnSpPr>
        <p:spPr>
          <a:xfrm flipV="1">
            <a:off x="2916936" y="1603022"/>
            <a:ext cx="1358495" cy="31294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916936" y="2116021"/>
            <a:ext cx="1572723" cy="423979"/>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576712" y="1603022"/>
            <a:ext cx="929394" cy="31294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136444" y="2048288"/>
            <a:ext cx="1369662" cy="18062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845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8987" y="1331487"/>
            <a:ext cx="6748272" cy="4401205"/>
          </a:xfrm>
          <a:prstGeom prst="rect">
            <a:avLst/>
          </a:prstGeom>
          <a:noFill/>
        </p:spPr>
        <p:txBody>
          <a:bodyPr wrap="square" rtlCol="0">
            <a:spAutoFit/>
          </a:bodyPr>
          <a:lstStyle/>
          <a:p>
            <a:r>
              <a:rPr lang="en-US" sz="2000" dirty="0" smtClean="0"/>
              <a:t>Repeaters necessarily must transmit and receive on different frequencies. The frequency difference is called ‘split’ or ‘offset.’</a:t>
            </a:r>
          </a:p>
          <a:p>
            <a:endParaRPr lang="en-US" sz="2000" dirty="0"/>
          </a:p>
          <a:p>
            <a:r>
              <a:rPr lang="en-US" sz="2000" dirty="0" smtClean="0"/>
              <a:t>The repeater’s receiver listens on the </a:t>
            </a:r>
            <a:r>
              <a:rPr lang="en-US" sz="2000" b="1" dirty="0" smtClean="0"/>
              <a:t>Input Frequency</a:t>
            </a:r>
            <a:r>
              <a:rPr lang="en-US" sz="2000" dirty="0" smtClean="0"/>
              <a:t>.</a:t>
            </a:r>
          </a:p>
          <a:p>
            <a:r>
              <a:rPr lang="en-US" sz="2000" dirty="0" smtClean="0"/>
              <a:t>The repeater’s transmitter transmits on the </a:t>
            </a:r>
            <a:r>
              <a:rPr lang="en-US" sz="2000" b="1" dirty="0" smtClean="0"/>
              <a:t>Output Frequency</a:t>
            </a:r>
            <a:r>
              <a:rPr lang="en-US" sz="2000" dirty="0" smtClean="0"/>
              <a:t>.</a:t>
            </a:r>
          </a:p>
          <a:p>
            <a:endParaRPr lang="en-US" sz="2000" dirty="0" smtClean="0"/>
          </a:p>
          <a:p>
            <a:r>
              <a:rPr lang="en-US" sz="2000" dirty="0"/>
              <a:t>The receive frequency can be higher or lower than the transmit frequency. Determined by repeater coordinating bodies.</a:t>
            </a:r>
          </a:p>
          <a:p>
            <a:endParaRPr lang="en-US" sz="2000" dirty="0"/>
          </a:p>
          <a:p>
            <a:r>
              <a:rPr lang="en-US" sz="2000" dirty="0" smtClean="0"/>
              <a:t>Common Amateur repeater splits:</a:t>
            </a:r>
            <a:endParaRPr lang="en-US" sz="2000" dirty="0"/>
          </a:p>
          <a:p>
            <a:pPr lvl="1"/>
            <a:r>
              <a:rPr lang="en-US" sz="2000" dirty="0" smtClean="0"/>
              <a:t>2m – 600 KHz</a:t>
            </a:r>
          </a:p>
          <a:p>
            <a:pPr lvl="1"/>
            <a:r>
              <a:rPr lang="en-US" sz="2000" dirty="0" smtClean="0"/>
              <a:t>440 MHz – 5 MHz </a:t>
            </a:r>
          </a:p>
          <a:p>
            <a:pPr lvl="1"/>
            <a:endParaRPr lang="en-US" sz="2000" dirty="0"/>
          </a:p>
          <a:p>
            <a:pPr lvl="1"/>
            <a:endParaRPr lang="en-US" sz="2000" dirty="0" smtClean="0"/>
          </a:p>
        </p:txBody>
      </p:sp>
      <p:sp>
        <p:nvSpPr>
          <p:cNvPr id="3" name="TextBox 2"/>
          <p:cNvSpPr txBox="1"/>
          <p:nvPr/>
        </p:nvSpPr>
        <p:spPr>
          <a:xfrm>
            <a:off x="1959428" y="338919"/>
            <a:ext cx="5061857" cy="461665"/>
          </a:xfrm>
          <a:prstGeom prst="rect">
            <a:avLst/>
          </a:prstGeom>
          <a:noFill/>
        </p:spPr>
        <p:txBody>
          <a:bodyPr wrap="square" rtlCol="0">
            <a:spAutoFit/>
          </a:bodyPr>
          <a:lstStyle/>
          <a:p>
            <a:pPr algn="ctr"/>
            <a:r>
              <a:rPr lang="en-US" sz="2400" dirty="0" smtClean="0"/>
              <a:t>Split Frequency Operation </a:t>
            </a:r>
            <a:endParaRPr lang="en-US" sz="2400" dirty="0"/>
          </a:p>
        </p:txBody>
      </p:sp>
    </p:spTree>
    <p:extLst>
      <p:ext uri="{BB962C8B-B14F-4D97-AF65-F5344CB8AC3E}">
        <p14:creationId xmlns:p14="http://schemas.microsoft.com/office/powerpoint/2010/main" val="2264733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2520" y="1148706"/>
            <a:ext cx="831977" cy="970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511" y="1148706"/>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67605" y="331959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09195" y="4818470"/>
            <a:ext cx="1105529" cy="369332"/>
          </a:xfrm>
          <a:prstGeom prst="rect">
            <a:avLst/>
          </a:prstGeom>
          <a:noFill/>
        </p:spPr>
        <p:txBody>
          <a:bodyPr wrap="square" rtlCol="0">
            <a:spAutoFit/>
          </a:bodyPr>
          <a:lstStyle/>
          <a:p>
            <a:pPr algn="ctr"/>
            <a:r>
              <a:rPr lang="en-US" dirty="0" smtClean="0"/>
              <a:t>Receiver</a:t>
            </a:r>
            <a:endParaRPr lang="en-US" dirty="0"/>
          </a:p>
        </p:txBody>
      </p:sp>
      <p:sp>
        <p:nvSpPr>
          <p:cNvPr id="8" name="Rectangle 7"/>
          <p:cNvSpPr/>
          <p:nvPr/>
        </p:nvSpPr>
        <p:spPr>
          <a:xfrm>
            <a:off x="5605722" y="331959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12712" y="4821374"/>
            <a:ext cx="1318845" cy="369332"/>
          </a:xfrm>
          <a:prstGeom prst="rect">
            <a:avLst/>
          </a:prstGeom>
          <a:noFill/>
        </p:spPr>
        <p:txBody>
          <a:bodyPr wrap="square" rtlCol="0">
            <a:spAutoFit/>
          </a:bodyPr>
          <a:lstStyle/>
          <a:p>
            <a:pPr algn="ctr"/>
            <a:r>
              <a:rPr lang="en-US" dirty="0" smtClean="0"/>
              <a:t>Transmitter</a:t>
            </a:r>
            <a:endParaRPr lang="en-US" dirty="0"/>
          </a:p>
        </p:txBody>
      </p:sp>
      <p:cxnSp>
        <p:nvCxnSpPr>
          <p:cNvPr id="17" name="Straight Arrow Connector 16"/>
          <p:cNvCxnSpPr/>
          <p:nvPr/>
        </p:nvCxnSpPr>
        <p:spPr>
          <a:xfrm>
            <a:off x="3453180" y="3792420"/>
            <a:ext cx="21525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49276" y="3423088"/>
            <a:ext cx="799682" cy="369332"/>
          </a:xfrm>
          <a:prstGeom prst="rect">
            <a:avLst/>
          </a:prstGeom>
          <a:noFill/>
        </p:spPr>
        <p:txBody>
          <a:bodyPr wrap="square" rtlCol="0">
            <a:spAutoFit/>
          </a:bodyPr>
          <a:lstStyle/>
          <a:p>
            <a:pPr algn="ctr"/>
            <a:r>
              <a:rPr lang="en-US" dirty="0" smtClean="0"/>
              <a:t>Audio</a:t>
            </a:r>
            <a:endParaRPr lang="en-US" dirty="0"/>
          </a:p>
        </p:txBody>
      </p:sp>
      <p:cxnSp>
        <p:nvCxnSpPr>
          <p:cNvPr id="21" name="Straight Arrow Connector 20"/>
          <p:cNvCxnSpPr/>
          <p:nvPr/>
        </p:nvCxnSpPr>
        <p:spPr>
          <a:xfrm>
            <a:off x="3456113" y="4419605"/>
            <a:ext cx="215254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55636" y="4050273"/>
            <a:ext cx="1186962" cy="369332"/>
          </a:xfrm>
          <a:prstGeom prst="rect">
            <a:avLst/>
          </a:prstGeom>
          <a:noFill/>
        </p:spPr>
        <p:txBody>
          <a:bodyPr wrap="square" rtlCol="0">
            <a:spAutoFit/>
          </a:bodyPr>
          <a:lstStyle/>
          <a:p>
            <a:pPr algn="ctr"/>
            <a:r>
              <a:rPr lang="en-US" dirty="0" smtClean="0"/>
              <a:t>Control</a:t>
            </a:r>
            <a:endParaRPr lang="en-US" dirty="0"/>
          </a:p>
        </p:txBody>
      </p:sp>
      <p:cxnSp>
        <p:nvCxnSpPr>
          <p:cNvPr id="23" name="Straight Arrow Connector 22"/>
          <p:cNvCxnSpPr/>
          <p:nvPr/>
        </p:nvCxnSpPr>
        <p:spPr>
          <a:xfrm flipH="1">
            <a:off x="2951601" y="1861043"/>
            <a:ext cx="3820" cy="1458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087622" y="1861043"/>
            <a:ext cx="3820" cy="14585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9428" y="338919"/>
            <a:ext cx="5061857" cy="461665"/>
          </a:xfrm>
          <a:prstGeom prst="rect">
            <a:avLst/>
          </a:prstGeom>
          <a:noFill/>
        </p:spPr>
        <p:txBody>
          <a:bodyPr wrap="square" rtlCol="0">
            <a:spAutoFit/>
          </a:bodyPr>
          <a:lstStyle/>
          <a:p>
            <a:pPr algn="ctr"/>
            <a:r>
              <a:rPr lang="en-US" sz="2400" dirty="0" smtClean="0"/>
              <a:t>Bare Bones Repeater </a:t>
            </a:r>
            <a:endParaRPr lang="en-US" sz="2400" dirty="0"/>
          </a:p>
        </p:txBody>
      </p:sp>
      <p:sp>
        <p:nvSpPr>
          <p:cNvPr id="27" name="TextBox 26"/>
          <p:cNvSpPr txBox="1"/>
          <p:nvPr/>
        </p:nvSpPr>
        <p:spPr>
          <a:xfrm>
            <a:off x="5682520" y="4250328"/>
            <a:ext cx="1208314" cy="338554"/>
          </a:xfrm>
          <a:prstGeom prst="rect">
            <a:avLst/>
          </a:prstGeom>
          <a:noFill/>
        </p:spPr>
        <p:txBody>
          <a:bodyPr wrap="square" rtlCol="0">
            <a:spAutoFit/>
          </a:bodyPr>
          <a:lstStyle/>
          <a:p>
            <a:r>
              <a:rPr lang="en-US" sz="1600" dirty="0" smtClean="0"/>
              <a:t>PTT</a:t>
            </a:r>
            <a:endParaRPr lang="en-US" sz="1600" dirty="0"/>
          </a:p>
        </p:txBody>
      </p:sp>
      <p:sp>
        <p:nvSpPr>
          <p:cNvPr id="28" name="TextBox 27"/>
          <p:cNvSpPr txBox="1"/>
          <p:nvPr/>
        </p:nvSpPr>
        <p:spPr>
          <a:xfrm>
            <a:off x="2678828" y="4250328"/>
            <a:ext cx="1208314" cy="338554"/>
          </a:xfrm>
          <a:prstGeom prst="rect">
            <a:avLst/>
          </a:prstGeom>
          <a:noFill/>
        </p:spPr>
        <p:txBody>
          <a:bodyPr wrap="square" rtlCol="0">
            <a:spAutoFit/>
          </a:bodyPr>
          <a:lstStyle/>
          <a:p>
            <a:r>
              <a:rPr lang="en-US" sz="1600" dirty="0" smtClean="0"/>
              <a:t>“Busy”</a:t>
            </a:r>
            <a:endParaRPr lang="en-US" sz="1600" dirty="0"/>
          </a:p>
        </p:txBody>
      </p:sp>
    </p:spTree>
    <p:extLst>
      <p:ext uri="{BB962C8B-B14F-4D97-AF65-F5344CB8AC3E}">
        <p14:creationId xmlns:p14="http://schemas.microsoft.com/office/powerpoint/2010/main" val="381192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599" y="782946"/>
            <a:ext cx="831977" cy="9702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ntenna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942" y="782946"/>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09244" y="295383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50834" y="4452710"/>
            <a:ext cx="1105529" cy="369332"/>
          </a:xfrm>
          <a:prstGeom prst="rect">
            <a:avLst/>
          </a:prstGeom>
          <a:noFill/>
        </p:spPr>
        <p:txBody>
          <a:bodyPr wrap="square" rtlCol="0">
            <a:spAutoFit/>
          </a:bodyPr>
          <a:lstStyle/>
          <a:p>
            <a:pPr algn="ctr"/>
            <a:r>
              <a:rPr lang="en-US" dirty="0" smtClean="0"/>
              <a:t>Receiver</a:t>
            </a:r>
            <a:endParaRPr lang="en-US" dirty="0"/>
          </a:p>
        </p:txBody>
      </p:sp>
      <p:sp>
        <p:nvSpPr>
          <p:cNvPr id="8" name="Rectangle 7"/>
          <p:cNvSpPr/>
          <p:nvPr/>
        </p:nvSpPr>
        <p:spPr>
          <a:xfrm>
            <a:off x="6669593" y="295383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76583" y="4455614"/>
            <a:ext cx="1318845" cy="369332"/>
          </a:xfrm>
          <a:prstGeom prst="rect">
            <a:avLst/>
          </a:prstGeom>
          <a:noFill/>
        </p:spPr>
        <p:txBody>
          <a:bodyPr wrap="square" rtlCol="0">
            <a:spAutoFit/>
          </a:bodyPr>
          <a:lstStyle/>
          <a:p>
            <a:pPr algn="ctr"/>
            <a:r>
              <a:rPr lang="en-US" dirty="0" smtClean="0"/>
              <a:t>Transmitter</a:t>
            </a:r>
            <a:endParaRPr lang="en-US" dirty="0"/>
          </a:p>
        </p:txBody>
      </p:sp>
      <p:cxnSp>
        <p:nvCxnSpPr>
          <p:cNvPr id="21" name="Straight Arrow Connector 20"/>
          <p:cNvCxnSpPr/>
          <p:nvPr/>
        </p:nvCxnSpPr>
        <p:spPr>
          <a:xfrm>
            <a:off x="4953638" y="3965187"/>
            <a:ext cx="1715955"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34707" y="3606579"/>
            <a:ext cx="1186962" cy="369332"/>
          </a:xfrm>
          <a:prstGeom prst="rect">
            <a:avLst/>
          </a:prstGeom>
          <a:noFill/>
        </p:spPr>
        <p:txBody>
          <a:bodyPr wrap="square" rtlCol="0">
            <a:spAutoFit/>
          </a:bodyPr>
          <a:lstStyle/>
          <a:p>
            <a:pPr algn="ctr"/>
            <a:r>
              <a:rPr lang="en-US" dirty="0" smtClean="0"/>
              <a:t>Control</a:t>
            </a:r>
            <a:endParaRPr lang="en-US" dirty="0"/>
          </a:p>
        </p:txBody>
      </p:sp>
      <p:cxnSp>
        <p:nvCxnSpPr>
          <p:cNvPr id="23" name="Straight Arrow Connector 22"/>
          <p:cNvCxnSpPr/>
          <p:nvPr/>
        </p:nvCxnSpPr>
        <p:spPr>
          <a:xfrm flipH="1">
            <a:off x="1993240" y="1495283"/>
            <a:ext cx="3820" cy="14585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151493" y="1495283"/>
            <a:ext cx="3820" cy="1458547"/>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59428" y="338919"/>
            <a:ext cx="5061857" cy="461665"/>
          </a:xfrm>
          <a:prstGeom prst="rect">
            <a:avLst/>
          </a:prstGeom>
          <a:noFill/>
        </p:spPr>
        <p:txBody>
          <a:bodyPr wrap="square" rtlCol="0">
            <a:spAutoFit/>
          </a:bodyPr>
          <a:lstStyle/>
          <a:p>
            <a:pPr algn="ctr"/>
            <a:r>
              <a:rPr lang="en-US" sz="2400" dirty="0" smtClean="0"/>
              <a:t>Typical Repeater </a:t>
            </a:r>
            <a:endParaRPr lang="en-US" sz="2400" dirty="0"/>
          </a:p>
        </p:txBody>
      </p:sp>
      <p:sp>
        <p:nvSpPr>
          <p:cNvPr id="27" name="TextBox 26"/>
          <p:cNvSpPr txBox="1"/>
          <p:nvPr/>
        </p:nvSpPr>
        <p:spPr>
          <a:xfrm>
            <a:off x="6746391" y="3756552"/>
            <a:ext cx="1208314" cy="338554"/>
          </a:xfrm>
          <a:prstGeom prst="rect">
            <a:avLst/>
          </a:prstGeom>
          <a:noFill/>
        </p:spPr>
        <p:txBody>
          <a:bodyPr wrap="square" rtlCol="0">
            <a:spAutoFit/>
          </a:bodyPr>
          <a:lstStyle/>
          <a:p>
            <a:r>
              <a:rPr lang="en-US" sz="1600" dirty="0" smtClean="0"/>
              <a:t>PTT</a:t>
            </a:r>
            <a:endParaRPr lang="en-US" sz="1600" dirty="0"/>
          </a:p>
        </p:txBody>
      </p:sp>
      <p:sp>
        <p:nvSpPr>
          <p:cNvPr id="19" name="Rectangle 18"/>
          <p:cNvSpPr/>
          <p:nvPr/>
        </p:nvSpPr>
        <p:spPr>
          <a:xfrm>
            <a:off x="3968063" y="2953830"/>
            <a:ext cx="985575" cy="1477108"/>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787036" y="4452710"/>
            <a:ext cx="1347671" cy="369332"/>
          </a:xfrm>
          <a:prstGeom prst="rect">
            <a:avLst/>
          </a:prstGeom>
          <a:noFill/>
        </p:spPr>
        <p:txBody>
          <a:bodyPr wrap="square" rtlCol="0">
            <a:spAutoFit/>
          </a:bodyPr>
          <a:lstStyle/>
          <a:p>
            <a:pPr algn="ctr"/>
            <a:r>
              <a:rPr lang="en-US" dirty="0" smtClean="0"/>
              <a:t>Controller</a:t>
            </a:r>
            <a:endParaRPr lang="en-US" dirty="0"/>
          </a:p>
        </p:txBody>
      </p:sp>
      <p:cxnSp>
        <p:nvCxnSpPr>
          <p:cNvPr id="24" name="Straight Arrow Connector 23"/>
          <p:cNvCxnSpPr/>
          <p:nvPr/>
        </p:nvCxnSpPr>
        <p:spPr>
          <a:xfrm>
            <a:off x="4953638" y="3327966"/>
            <a:ext cx="1708830" cy="5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34707" y="2969358"/>
            <a:ext cx="1186962" cy="369332"/>
          </a:xfrm>
          <a:prstGeom prst="rect">
            <a:avLst/>
          </a:prstGeom>
          <a:noFill/>
        </p:spPr>
        <p:txBody>
          <a:bodyPr wrap="square" rtlCol="0">
            <a:spAutoFit/>
          </a:bodyPr>
          <a:lstStyle/>
          <a:p>
            <a:pPr algn="ctr"/>
            <a:r>
              <a:rPr lang="en-US" dirty="0" smtClean="0"/>
              <a:t>TX Audio</a:t>
            </a:r>
            <a:endParaRPr lang="en-US" dirty="0"/>
          </a:p>
        </p:txBody>
      </p:sp>
      <p:cxnSp>
        <p:nvCxnSpPr>
          <p:cNvPr id="30" name="Straight Arrow Connector 29"/>
          <p:cNvCxnSpPr/>
          <p:nvPr/>
        </p:nvCxnSpPr>
        <p:spPr>
          <a:xfrm>
            <a:off x="2469880" y="3285609"/>
            <a:ext cx="1498183"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650949" y="2927001"/>
            <a:ext cx="1186962" cy="369332"/>
          </a:xfrm>
          <a:prstGeom prst="rect">
            <a:avLst/>
          </a:prstGeom>
          <a:noFill/>
        </p:spPr>
        <p:txBody>
          <a:bodyPr wrap="square" rtlCol="0">
            <a:spAutoFit/>
          </a:bodyPr>
          <a:lstStyle/>
          <a:p>
            <a:pPr algn="ctr"/>
            <a:r>
              <a:rPr lang="en-US" dirty="0"/>
              <a:t>R</a:t>
            </a:r>
            <a:r>
              <a:rPr lang="en-US" dirty="0" smtClean="0"/>
              <a:t>X Audio</a:t>
            </a:r>
            <a:endParaRPr lang="en-US" dirty="0"/>
          </a:p>
        </p:txBody>
      </p:sp>
      <p:cxnSp>
        <p:nvCxnSpPr>
          <p:cNvPr id="34" name="Straight Arrow Connector 33"/>
          <p:cNvCxnSpPr/>
          <p:nvPr/>
        </p:nvCxnSpPr>
        <p:spPr>
          <a:xfrm>
            <a:off x="2485052" y="4141737"/>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6121" y="3818297"/>
            <a:ext cx="1186962" cy="369332"/>
          </a:xfrm>
          <a:prstGeom prst="rect">
            <a:avLst/>
          </a:prstGeom>
          <a:noFill/>
        </p:spPr>
        <p:txBody>
          <a:bodyPr wrap="square" rtlCol="0">
            <a:spAutoFit/>
          </a:bodyPr>
          <a:lstStyle/>
          <a:p>
            <a:pPr algn="ctr"/>
            <a:r>
              <a:rPr lang="en-US" dirty="0" smtClean="0"/>
              <a:t>CTCSS</a:t>
            </a:r>
            <a:endParaRPr lang="en-US" dirty="0"/>
          </a:p>
        </p:txBody>
      </p:sp>
      <p:cxnSp>
        <p:nvCxnSpPr>
          <p:cNvPr id="36" name="Straight Arrow Connector 35"/>
          <p:cNvCxnSpPr/>
          <p:nvPr/>
        </p:nvCxnSpPr>
        <p:spPr>
          <a:xfrm>
            <a:off x="2479194" y="3705052"/>
            <a:ext cx="1483011" cy="10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666121" y="3358124"/>
            <a:ext cx="1186962" cy="369332"/>
          </a:xfrm>
          <a:prstGeom prst="rect">
            <a:avLst/>
          </a:prstGeom>
          <a:noFill/>
        </p:spPr>
        <p:txBody>
          <a:bodyPr wrap="square" rtlCol="0">
            <a:spAutoFit/>
          </a:bodyPr>
          <a:lstStyle/>
          <a:p>
            <a:pPr algn="ctr"/>
            <a:r>
              <a:rPr lang="en-US" dirty="0" smtClean="0"/>
              <a:t>COR</a:t>
            </a:r>
            <a:endParaRPr lang="en-US" dirty="0"/>
          </a:p>
        </p:txBody>
      </p:sp>
      <p:sp>
        <p:nvSpPr>
          <p:cNvPr id="28" name="TextBox 27"/>
          <p:cNvSpPr txBox="1"/>
          <p:nvPr/>
        </p:nvSpPr>
        <p:spPr>
          <a:xfrm>
            <a:off x="1142188" y="5308420"/>
            <a:ext cx="6653240" cy="369332"/>
          </a:xfrm>
          <a:prstGeom prst="rect">
            <a:avLst/>
          </a:prstGeom>
          <a:noFill/>
        </p:spPr>
        <p:txBody>
          <a:bodyPr wrap="square" rtlCol="0">
            <a:spAutoFit/>
          </a:bodyPr>
          <a:lstStyle/>
          <a:p>
            <a:r>
              <a:rPr lang="en-US" b="1" dirty="0" smtClean="0"/>
              <a:t>COR</a:t>
            </a:r>
            <a:r>
              <a:rPr lang="en-US" dirty="0" smtClean="0"/>
              <a:t> = ‘Carrier Operated Relay’  Historical term – same as ‘busy light’ </a:t>
            </a:r>
            <a:endParaRPr lang="en-US" dirty="0"/>
          </a:p>
        </p:txBody>
      </p:sp>
      <p:sp>
        <p:nvSpPr>
          <p:cNvPr id="32" name="TextBox 31"/>
          <p:cNvSpPr txBox="1"/>
          <p:nvPr/>
        </p:nvSpPr>
        <p:spPr>
          <a:xfrm>
            <a:off x="1129996" y="5725996"/>
            <a:ext cx="6653240" cy="369332"/>
          </a:xfrm>
          <a:prstGeom prst="rect">
            <a:avLst/>
          </a:prstGeom>
          <a:noFill/>
        </p:spPr>
        <p:txBody>
          <a:bodyPr wrap="square" rtlCol="0">
            <a:spAutoFit/>
          </a:bodyPr>
          <a:lstStyle/>
          <a:p>
            <a:r>
              <a:rPr lang="en-US" b="1" dirty="0" smtClean="0"/>
              <a:t>CTCSS</a:t>
            </a:r>
            <a:r>
              <a:rPr lang="en-US" dirty="0" smtClean="0"/>
              <a:t> = Continuous Tone Coded Squelch System – Motorola ‘PL’ </a:t>
            </a:r>
            <a:endParaRPr lang="en-US" dirty="0"/>
          </a:p>
        </p:txBody>
      </p:sp>
      <p:pic>
        <p:nvPicPr>
          <p:cNvPr id="5" name="Picture 4"/>
          <p:cNvPicPr>
            <a:picLocks noChangeAspect="1"/>
          </p:cNvPicPr>
          <p:nvPr/>
        </p:nvPicPr>
        <p:blipFill>
          <a:blip r:embed="rId3"/>
          <a:stretch>
            <a:fillRect/>
          </a:stretch>
        </p:blipFill>
        <p:spPr>
          <a:xfrm>
            <a:off x="4034153" y="3734595"/>
            <a:ext cx="842688" cy="485714"/>
          </a:xfrm>
          <a:prstGeom prst="rect">
            <a:avLst/>
          </a:prstGeom>
        </p:spPr>
      </p:pic>
      <p:cxnSp>
        <p:nvCxnSpPr>
          <p:cNvPr id="9" name="Straight Connector 8"/>
          <p:cNvCxnSpPr/>
          <p:nvPr/>
        </p:nvCxnSpPr>
        <p:spPr>
          <a:xfrm>
            <a:off x="3968063" y="3710414"/>
            <a:ext cx="109122" cy="1528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937245" y="4052917"/>
            <a:ext cx="127727" cy="120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72569" y="3965187"/>
            <a:ext cx="17985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9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9428" y="338919"/>
            <a:ext cx="5061857" cy="461665"/>
          </a:xfrm>
          <a:prstGeom prst="rect">
            <a:avLst/>
          </a:prstGeom>
          <a:noFill/>
        </p:spPr>
        <p:txBody>
          <a:bodyPr wrap="square" rtlCol="0">
            <a:spAutoFit/>
          </a:bodyPr>
          <a:lstStyle/>
          <a:p>
            <a:pPr algn="ctr"/>
            <a:r>
              <a:rPr lang="en-US" sz="2400" dirty="0" smtClean="0"/>
              <a:t>Why CTCSS? </a:t>
            </a:r>
            <a:endParaRPr lang="en-US" sz="2400" dirty="0"/>
          </a:p>
        </p:txBody>
      </p:sp>
      <p:sp>
        <p:nvSpPr>
          <p:cNvPr id="4" name="TextBox 3"/>
          <p:cNvSpPr txBox="1"/>
          <p:nvPr/>
        </p:nvSpPr>
        <p:spPr>
          <a:xfrm>
            <a:off x="1959427" y="1005968"/>
            <a:ext cx="5061857" cy="707886"/>
          </a:xfrm>
          <a:prstGeom prst="rect">
            <a:avLst/>
          </a:prstGeom>
          <a:noFill/>
        </p:spPr>
        <p:txBody>
          <a:bodyPr wrap="square" rtlCol="0">
            <a:spAutoFit/>
          </a:bodyPr>
          <a:lstStyle/>
          <a:p>
            <a:pPr algn="ctr"/>
            <a:r>
              <a:rPr lang="en-US" sz="2000" dirty="0" smtClean="0"/>
              <a:t>Reduces interference between adjacent repeater systems sharing same frequency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105" y="3002470"/>
            <a:ext cx="952500" cy="523875"/>
          </a:xfrm>
          <a:prstGeom prst="rect">
            <a:avLst/>
          </a:prstGeom>
        </p:spPr>
      </p:pic>
      <p:pic>
        <p:nvPicPr>
          <p:cNvPr id="6" name="Picture 5" descr="Image result for antenna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004" y="2063106"/>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80206" y="2789238"/>
            <a:ext cx="985575" cy="97740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95185" y="2907904"/>
            <a:ext cx="1356930" cy="861774"/>
          </a:xfrm>
          <a:prstGeom prst="rect">
            <a:avLst/>
          </a:prstGeom>
          <a:noFill/>
        </p:spPr>
        <p:txBody>
          <a:bodyPr wrap="square" rtlCol="0">
            <a:spAutoFit/>
          </a:bodyPr>
          <a:lstStyle/>
          <a:p>
            <a:pPr algn="ctr"/>
            <a:r>
              <a:rPr lang="en-US" dirty="0" smtClean="0"/>
              <a:t>150 MHz </a:t>
            </a:r>
          </a:p>
          <a:p>
            <a:pPr algn="ctr"/>
            <a:r>
              <a:rPr lang="en-US" sz="1600" dirty="0" smtClean="0"/>
              <a:t>CTCSS</a:t>
            </a:r>
          </a:p>
          <a:p>
            <a:pPr algn="ctr"/>
            <a:r>
              <a:rPr lang="en-US" sz="1600" dirty="0" smtClean="0"/>
              <a:t> </a:t>
            </a:r>
            <a:r>
              <a:rPr lang="en-US" sz="1600" b="1" dirty="0" smtClean="0"/>
              <a:t>100 Hz</a:t>
            </a:r>
            <a:endParaRPr lang="en-US" sz="1600" b="1" dirty="0"/>
          </a:p>
        </p:txBody>
      </p:sp>
      <p:pic>
        <p:nvPicPr>
          <p:cNvPr id="10" name="Picture 9" descr="Image result for antenna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428" y="2063106"/>
            <a:ext cx="831977" cy="9702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61630" y="2789238"/>
            <a:ext cx="985575" cy="97740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75951" y="3885514"/>
            <a:ext cx="1356930" cy="646331"/>
          </a:xfrm>
          <a:prstGeom prst="rect">
            <a:avLst/>
          </a:prstGeom>
          <a:noFill/>
        </p:spPr>
        <p:txBody>
          <a:bodyPr wrap="square" rtlCol="0">
            <a:spAutoFit/>
          </a:bodyPr>
          <a:lstStyle/>
          <a:p>
            <a:pPr algn="ctr"/>
            <a:r>
              <a:rPr lang="en-US" dirty="0" smtClean="0"/>
              <a:t>Podunk Repeater</a:t>
            </a:r>
            <a:endParaRPr lang="en-US" dirty="0"/>
          </a:p>
        </p:txBody>
      </p:sp>
      <p:sp>
        <p:nvSpPr>
          <p:cNvPr id="13" name="TextBox 12"/>
          <p:cNvSpPr txBox="1"/>
          <p:nvPr/>
        </p:nvSpPr>
        <p:spPr>
          <a:xfrm>
            <a:off x="1113253" y="3864045"/>
            <a:ext cx="1356930" cy="646331"/>
          </a:xfrm>
          <a:prstGeom prst="rect">
            <a:avLst/>
          </a:prstGeom>
          <a:noFill/>
        </p:spPr>
        <p:txBody>
          <a:bodyPr wrap="square" rtlCol="0">
            <a:spAutoFit/>
          </a:bodyPr>
          <a:lstStyle/>
          <a:p>
            <a:pPr algn="ctr"/>
            <a:r>
              <a:rPr lang="en-US" dirty="0" smtClean="0"/>
              <a:t>Mayberry Repeater</a:t>
            </a:r>
            <a:endParaRPr lang="en-US" dirty="0"/>
          </a:p>
        </p:txBody>
      </p:sp>
      <p:sp>
        <p:nvSpPr>
          <p:cNvPr id="14" name="TextBox 13"/>
          <p:cNvSpPr txBox="1"/>
          <p:nvPr/>
        </p:nvSpPr>
        <p:spPr>
          <a:xfrm>
            <a:off x="6775951" y="2904868"/>
            <a:ext cx="1356930" cy="861774"/>
          </a:xfrm>
          <a:prstGeom prst="rect">
            <a:avLst/>
          </a:prstGeom>
          <a:noFill/>
        </p:spPr>
        <p:txBody>
          <a:bodyPr wrap="square" rtlCol="0">
            <a:spAutoFit/>
          </a:bodyPr>
          <a:lstStyle/>
          <a:p>
            <a:pPr algn="ctr"/>
            <a:r>
              <a:rPr lang="en-US" dirty="0" smtClean="0"/>
              <a:t>150 MHz </a:t>
            </a:r>
          </a:p>
          <a:p>
            <a:pPr algn="ctr"/>
            <a:r>
              <a:rPr lang="en-US" sz="1600" dirty="0" smtClean="0"/>
              <a:t>CTCSS</a:t>
            </a:r>
          </a:p>
          <a:p>
            <a:pPr algn="ctr"/>
            <a:r>
              <a:rPr lang="en-US" sz="1600" dirty="0" smtClean="0"/>
              <a:t> </a:t>
            </a:r>
            <a:r>
              <a:rPr lang="en-US" sz="1600" b="1" dirty="0" smtClean="0"/>
              <a:t>67 Hz</a:t>
            </a:r>
            <a:endParaRPr lang="en-US" sz="1600" b="1" dirty="0"/>
          </a:p>
        </p:txBody>
      </p:sp>
      <p:sp>
        <p:nvSpPr>
          <p:cNvPr id="15" name="TextBox 14"/>
          <p:cNvSpPr txBox="1"/>
          <p:nvPr/>
        </p:nvSpPr>
        <p:spPr>
          <a:xfrm>
            <a:off x="3766749" y="3717796"/>
            <a:ext cx="1447212" cy="1138773"/>
          </a:xfrm>
          <a:prstGeom prst="rect">
            <a:avLst/>
          </a:prstGeom>
          <a:noFill/>
        </p:spPr>
        <p:txBody>
          <a:bodyPr wrap="square" rtlCol="0">
            <a:spAutoFit/>
          </a:bodyPr>
          <a:lstStyle/>
          <a:p>
            <a:pPr algn="ctr"/>
            <a:r>
              <a:rPr lang="en-US" dirty="0" smtClean="0"/>
              <a:t>Sheriff Andy </a:t>
            </a:r>
          </a:p>
          <a:p>
            <a:pPr algn="ctr"/>
            <a:r>
              <a:rPr lang="en-US" dirty="0" smtClean="0"/>
              <a:t>150 MHz</a:t>
            </a:r>
          </a:p>
          <a:p>
            <a:pPr algn="ctr"/>
            <a:r>
              <a:rPr lang="en-US" sz="1600" dirty="0" smtClean="0"/>
              <a:t>CTCSS</a:t>
            </a:r>
          </a:p>
          <a:p>
            <a:pPr algn="ctr"/>
            <a:r>
              <a:rPr lang="en-US" sz="1600" b="1" dirty="0" smtClean="0"/>
              <a:t>100 Hz</a:t>
            </a:r>
            <a:endParaRPr lang="en-US" sz="1600" b="1" dirty="0"/>
          </a:p>
        </p:txBody>
      </p:sp>
    </p:spTree>
    <p:extLst>
      <p:ext uri="{BB962C8B-B14F-4D97-AF65-F5344CB8AC3E}">
        <p14:creationId xmlns:p14="http://schemas.microsoft.com/office/powerpoint/2010/main" val="1794350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017" y="1645812"/>
            <a:ext cx="699867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Invented by – who else – Motorola in the 1950’s</a:t>
            </a:r>
          </a:p>
          <a:p>
            <a:pPr marL="285750" indent="-285750">
              <a:buFont typeface="Arial" panose="020B0604020202020204" pitchFamily="34" charset="0"/>
              <a:buChar char="•"/>
            </a:pPr>
            <a:r>
              <a:rPr lang="en-US" sz="2000" dirty="0" smtClean="0"/>
              <a:t>38 </a:t>
            </a:r>
            <a:r>
              <a:rPr lang="en-US" sz="2000" dirty="0" smtClean="0"/>
              <a:t>EIA Standard tones – 67.0 through 250.3 Hz</a:t>
            </a:r>
          </a:p>
          <a:p>
            <a:pPr marL="285750" indent="-285750">
              <a:buFont typeface="Arial" panose="020B0604020202020204" pitchFamily="34" charset="0"/>
              <a:buChar char="•"/>
            </a:pPr>
            <a:r>
              <a:rPr lang="en-US" sz="2000" dirty="0" smtClean="0"/>
              <a:t>Sometimes incorrectly called “sub audible” tone</a:t>
            </a:r>
          </a:p>
          <a:p>
            <a:pPr marL="285750" indent="-285750">
              <a:buFont typeface="Arial" panose="020B0604020202020204" pitchFamily="34" charset="0"/>
              <a:buChar char="•"/>
            </a:pPr>
            <a:r>
              <a:rPr lang="en-US" sz="2000" dirty="0" smtClean="0"/>
              <a:t>Not audible because receivers </a:t>
            </a:r>
            <a:r>
              <a:rPr lang="en-US" sz="2000" dirty="0"/>
              <a:t>filter CTCSS tones out of speaker audio with a high pass audio filter</a:t>
            </a:r>
          </a:p>
          <a:p>
            <a:pPr marL="285750" indent="-285750">
              <a:buFont typeface="Arial" panose="020B0604020202020204" pitchFamily="34" charset="0"/>
              <a:buChar char="•"/>
            </a:pPr>
            <a:r>
              <a:rPr lang="en-US" sz="2000" dirty="0" smtClean="0"/>
              <a:t>CTCSS </a:t>
            </a:r>
            <a:r>
              <a:rPr lang="en-US" sz="2000" dirty="0" smtClean="0"/>
              <a:t>decoders take finite time to decode </a:t>
            </a:r>
            <a:r>
              <a:rPr lang="en-US" sz="2000" dirty="0" smtClean="0"/>
              <a:t>CTCSS. This causes a delay </a:t>
            </a:r>
            <a:r>
              <a:rPr lang="en-US" sz="2000" dirty="0" smtClean="0"/>
              <a:t>when</a:t>
            </a:r>
            <a:r>
              <a:rPr lang="en-US" sz="2000" dirty="0" smtClean="0"/>
              <a:t> keying up a repeater using CTCSS.  PTT! </a:t>
            </a:r>
            <a:endParaRPr lang="en-US" sz="2000" dirty="0" smtClean="0"/>
          </a:p>
          <a:p>
            <a:pPr marL="285750" indent="-285750">
              <a:buFont typeface="Arial" panose="020B0604020202020204" pitchFamily="34" charset="0"/>
              <a:buChar char="•"/>
            </a:pPr>
            <a:r>
              <a:rPr lang="en-US" sz="2000" dirty="0" smtClean="0"/>
              <a:t>Lower frequency tones require longer decode </a:t>
            </a:r>
            <a:r>
              <a:rPr lang="en-US" sz="2000" dirty="0" smtClean="0"/>
              <a:t>times</a:t>
            </a:r>
            <a:endParaRPr lang="en-US" sz="2000" dirty="0" smtClean="0"/>
          </a:p>
        </p:txBody>
      </p:sp>
      <p:sp>
        <p:nvSpPr>
          <p:cNvPr id="3" name="TextBox 2"/>
          <p:cNvSpPr txBox="1"/>
          <p:nvPr/>
        </p:nvSpPr>
        <p:spPr>
          <a:xfrm>
            <a:off x="1959428" y="338919"/>
            <a:ext cx="5061857" cy="461665"/>
          </a:xfrm>
          <a:prstGeom prst="rect">
            <a:avLst/>
          </a:prstGeom>
          <a:noFill/>
        </p:spPr>
        <p:txBody>
          <a:bodyPr wrap="square" rtlCol="0">
            <a:spAutoFit/>
          </a:bodyPr>
          <a:lstStyle/>
          <a:p>
            <a:pPr algn="ctr"/>
            <a:r>
              <a:rPr lang="en-US" sz="2400" dirty="0" smtClean="0"/>
              <a:t>CTCSS </a:t>
            </a:r>
            <a:endParaRPr lang="en-US" sz="2400" dirty="0"/>
          </a:p>
        </p:txBody>
      </p:sp>
      <p:sp>
        <p:nvSpPr>
          <p:cNvPr id="4" name="TextBox 3"/>
          <p:cNvSpPr txBox="1"/>
          <p:nvPr/>
        </p:nvSpPr>
        <p:spPr>
          <a:xfrm>
            <a:off x="1959428" y="823088"/>
            <a:ext cx="5061857" cy="400110"/>
          </a:xfrm>
          <a:prstGeom prst="rect">
            <a:avLst/>
          </a:prstGeom>
          <a:noFill/>
        </p:spPr>
        <p:txBody>
          <a:bodyPr wrap="square" rtlCol="0">
            <a:spAutoFit/>
          </a:bodyPr>
          <a:lstStyle/>
          <a:p>
            <a:pPr algn="ctr"/>
            <a:r>
              <a:rPr lang="en-US" sz="2000" dirty="0" smtClean="0"/>
              <a:t>Continuous Tone Coded Squelch System </a:t>
            </a:r>
            <a:endParaRPr lang="en-US" sz="2000" dirty="0"/>
          </a:p>
        </p:txBody>
      </p:sp>
    </p:spTree>
    <p:extLst>
      <p:ext uri="{BB962C8B-B14F-4D97-AF65-F5344CB8AC3E}">
        <p14:creationId xmlns:p14="http://schemas.microsoft.com/office/powerpoint/2010/main" val="4209528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2819</TotalTime>
  <Words>1363</Words>
  <Application>Microsoft Office PowerPoint</Application>
  <PresentationFormat>On-screen Show (4:3)</PresentationFormat>
  <Paragraphs>219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AvenirLTStd-Black</vt:lpstr>
      <vt:lpstr>AvenirLTStd-Book</vt:lpstr>
      <vt:lpstr>AvenirLTStd-Heavy</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King</dc:creator>
  <cp:lastModifiedBy>John King</cp:lastModifiedBy>
  <cp:revision>148</cp:revision>
  <dcterms:created xsi:type="dcterms:W3CDTF">2017-03-30T04:03:37Z</dcterms:created>
  <dcterms:modified xsi:type="dcterms:W3CDTF">2018-03-12T10:22:11Z</dcterms:modified>
</cp:coreProperties>
</file>